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332" r:id="rId2"/>
    <p:sldId id="302" r:id="rId3"/>
    <p:sldId id="261" r:id="rId4"/>
    <p:sldId id="262" r:id="rId5"/>
    <p:sldId id="284" r:id="rId6"/>
    <p:sldId id="263" r:id="rId7"/>
    <p:sldId id="327" r:id="rId8"/>
    <p:sldId id="328" r:id="rId9"/>
    <p:sldId id="331" r:id="rId10"/>
    <p:sldId id="269" r:id="rId11"/>
    <p:sldId id="285" r:id="rId12"/>
    <p:sldId id="306" r:id="rId13"/>
    <p:sldId id="326" r:id="rId14"/>
    <p:sldId id="305" r:id="rId15"/>
    <p:sldId id="259" r:id="rId16"/>
    <p:sldId id="260" r:id="rId17"/>
    <p:sldId id="256" r:id="rId18"/>
    <p:sldId id="257" r:id="rId19"/>
    <p:sldId id="258" r:id="rId20"/>
    <p:sldId id="274" r:id="rId21"/>
    <p:sldId id="275" r:id="rId22"/>
    <p:sldId id="276" r:id="rId23"/>
    <p:sldId id="278" r:id="rId24"/>
    <p:sldId id="277" r:id="rId25"/>
    <p:sldId id="265" r:id="rId26"/>
    <p:sldId id="264" r:id="rId27"/>
    <p:sldId id="329" r:id="rId28"/>
    <p:sldId id="330"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p15:clr>
            <a:srgbClr val="A4A3A4"/>
          </p15:clr>
        </p15:guide>
        <p15:guide id="2" pos="385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80" d="100"/>
          <a:sy n="80" d="100"/>
        </p:scale>
        <p:origin x="67" y="115"/>
      </p:cViewPr>
      <p:guideLst>
        <p:guide orient="horz" pos="2122"/>
        <p:guide pos="385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2021/5/25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2021/5/25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2021/5/25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2021/5/25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2021/5/25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2021/5/25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2021/5/25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2021/5/25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2021/5/25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2021/5/25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2021/5/25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2021/5/25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70.xml"/><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14.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72.xml"/><Relationship Id="rId6" Type="http://schemas.openxmlformats.org/officeDocument/2006/relationships/image" Target="../media/image3.png"/><Relationship Id="rId5" Type="http://schemas.openxmlformats.org/officeDocument/2006/relationships/image" Target="../media/image16.jpe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78.xml"/><Relationship Id="rId5" Type="http://schemas.openxmlformats.org/officeDocument/2006/relationships/image" Target="../media/image22.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79.xml"/><Relationship Id="rId5" Type="http://schemas.microsoft.com/office/2007/relationships/hdphoto" Target="../media/hdphoto5.wdp"/><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80.xml"/><Relationship Id="rId6" Type="http://schemas.openxmlformats.org/officeDocument/2006/relationships/image" Target="../media/image25.png"/><Relationship Id="rId5" Type="http://schemas.microsoft.com/office/2007/relationships/hdphoto" Target="../media/hdphoto6.wdp"/><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8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xml"/><Relationship Id="rId1" Type="http://schemas.openxmlformats.org/officeDocument/2006/relationships/tags" Target="../tags/tag8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30.jpe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85.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86.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6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07423DD-2119-4727-8DE3-FD508902C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466827"/>
            <a:ext cx="8572500" cy="393980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AC798B2-7348-4B70-A3BC-7ECE8712C7B5}"/>
              </a:ext>
            </a:extLst>
          </p:cNvPr>
          <p:cNvSpPr txBox="1"/>
          <p:nvPr/>
        </p:nvSpPr>
        <p:spPr>
          <a:xfrm>
            <a:off x="4075889" y="5155660"/>
            <a:ext cx="4824920" cy="646331"/>
          </a:xfrm>
          <a:prstGeom prst="rect">
            <a:avLst/>
          </a:prstGeom>
          <a:noFill/>
        </p:spPr>
        <p:txBody>
          <a:bodyPr wrap="square" rtlCol="0">
            <a:spAutoFit/>
          </a:bodyPr>
          <a:lstStyle/>
          <a:p>
            <a:pPr algn="ctr"/>
            <a:r>
              <a:rPr lang="zh-CN" altLang="en-US" sz="3600" dirty="0">
                <a:latin typeface="微软雅黑" panose="020B0503020204020204" pitchFamily="34" charset="-122"/>
                <a:ea typeface="微软雅黑" panose="020B0503020204020204" pitchFamily="34" charset="-122"/>
              </a:rPr>
              <a:t>深重缅怀袁隆平院士</a:t>
            </a:r>
          </a:p>
        </p:txBody>
      </p:sp>
    </p:spTree>
    <p:extLst>
      <p:ext uri="{BB962C8B-B14F-4D97-AF65-F5344CB8AC3E}">
        <p14:creationId xmlns:p14="http://schemas.microsoft.com/office/powerpoint/2010/main" val="1812481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C:/Users/11577/AppData/Local/Temp/picturecompress_20210508153657/output_1.pngoutput_1"/>
          <p:cNvPicPr>
            <a:picLocks noChangeAspect="1"/>
          </p:cNvPicPr>
          <p:nvPr/>
        </p:nvPicPr>
        <p:blipFill>
          <a:blip r:embed="rId3"/>
          <a:stretch>
            <a:fillRect/>
          </a:stretch>
        </p:blipFill>
        <p:spPr>
          <a:xfrm>
            <a:off x="0" y="0"/>
            <a:ext cx="12192000" cy="6858000"/>
          </a:xfrm>
          <a:prstGeom prst="rect">
            <a:avLst/>
          </a:prstGeom>
        </p:spPr>
      </p:pic>
      <p:sp>
        <p:nvSpPr>
          <p:cNvPr id="3" name="矩形 2"/>
          <p:cNvSpPr/>
          <p:nvPr/>
        </p:nvSpPr>
        <p:spPr>
          <a:xfrm>
            <a:off x="7418070" y="6141720"/>
            <a:ext cx="4754880" cy="706755"/>
          </a:xfrm>
          <a:prstGeom prst="rect">
            <a:avLst/>
          </a:prstGeom>
          <a:noFill/>
          <a:ln>
            <a:noFill/>
          </a:ln>
        </p:spPr>
        <p:txBody>
          <a:bodyPr wrap="none" rtlCol="0" anchor="t">
            <a:spAutoFit/>
          </a:bodyPr>
          <a:lstStyle/>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位于重庆市歌乐山麓</a:t>
            </a:r>
          </a:p>
        </p:txBody>
      </p:sp>
      <p:pic>
        <p:nvPicPr>
          <p:cNvPr id="9" name="图片 8" descr="水印"/>
          <p:cNvPicPr>
            <a:picLocks noChangeAspect="1"/>
          </p:cNvPicPr>
          <p:nvPr/>
        </p:nvPicPr>
        <p:blipFill>
          <a:blip r:embed="rId4"/>
          <a:stretch>
            <a:fillRect/>
          </a:stretch>
        </p:blipFill>
        <p:spPr>
          <a:xfrm>
            <a:off x="1905" y="0"/>
            <a:ext cx="4130040" cy="11258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8" descr="水印"/>
          <p:cNvPicPr>
            <a:picLocks noChangeAspect="1"/>
          </p:cNvPicPr>
          <p:nvPr/>
        </p:nvPicPr>
        <p:blipFill>
          <a:blip r:embed="rId3"/>
          <a:stretch>
            <a:fillRect/>
          </a:stretch>
        </p:blipFill>
        <p:spPr>
          <a:xfrm>
            <a:off x="1905" y="0"/>
            <a:ext cx="4130040" cy="1125855"/>
          </a:xfrm>
          <a:prstGeom prst="rect">
            <a:avLst/>
          </a:prstGeom>
        </p:spPr>
      </p:pic>
      <p:pic>
        <p:nvPicPr>
          <p:cNvPr id="1026" name="Picture 2">
            <a:extLst>
              <a:ext uri="{FF2B5EF4-FFF2-40B4-BE49-F238E27FC236}">
                <a16:creationId xmlns:a16="http://schemas.microsoft.com/office/drawing/2014/main" id="{95A8B1E1-5816-4429-AC33-AB46BF3E16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7337" y="1779268"/>
            <a:ext cx="5051459" cy="33572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8D0AD10-25BF-44B9-801D-F793FB2EE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961" y="1779269"/>
            <a:ext cx="4962702" cy="335727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1369695" y="1057275"/>
            <a:ext cx="3810000" cy="5356225"/>
          </a:xfrm>
          <a:prstGeom prst="rect">
            <a:avLst/>
          </a:prstGeom>
          <a:noFill/>
          <a:ln>
            <a:noFill/>
          </a:ln>
        </p:spPr>
      </p:pic>
      <p:pic>
        <p:nvPicPr>
          <p:cNvPr id="4" name="图片 3" descr="QQ图片20210524105745"/>
          <p:cNvPicPr>
            <a:picLocks noChangeAspect="1"/>
          </p:cNvPicPr>
          <p:nvPr/>
        </p:nvPicPr>
        <p:blipFill>
          <a:blip r:embed="rId5"/>
          <a:stretch>
            <a:fillRect/>
          </a:stretch>
        </p:blipFill>
        <p:spPr>
          <a:xfrm>
            <a:off x="6795770" y="702310"/>
            <a:ext cx="3905885" cy="5711190"/>
          </a:xfrm>
          <a:prstGeom prst="rect">
            <a:avLst/>
          </a:prstGeom>
        </p:spPr>
      </p:pic>
      <p:pic>
        <p:nvPicPr>
          <p:cNvPr id="9" name="图片 8" descr="水印"/>
          <p:cNvPicPr>
            <a:picLocks noChangeAspect="1"/>
          </p:cNvPicPr>
          <p:nvPr/>
        </p:nvPicPr>
        <p:blipFill>
          <a:blip r:embed="rId6"/>
          <a:stretch>
            <a:fillRect/>
          </a:stretch>
        </p:blipFill>
        <p:spPr>
          <a:xfrm>
            <a:off x="1905" y="0"/>
            <a:ext cx="4130040" cy="1125855"/>
          </a:xfrm>
          <a:prstGeom prst="rect">
            <a:avLst/>
          </a:prstGeom>
        </p:spPr>
      </p:pic>
    </p:spTree>
    <p:custDataLst>
      <p:tags r:id="rId1"/>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0"/>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1022985" y="1592580"/>
            <a:ext cx="4514215" cy="3986530"/>
          </a:xfrm>
          <a:prstGeom prst="rect">
            <a:avLst/>
          </a:prstGeom>
          <a:noFill/>
          <a:ln>
            <a:noFill/>
          </a:ln>
        </p:spPr>
      </p:pic>
      <p:pic>
        <p:nvPicPr>
          <p:cNvPr id="11" name="图片 11"/>
          <p:cNvPicPr>
            <a:picLocks noChangeAspect="1" noChangeArrowheads="1"/>
          </p:cNvPicPr>
          <p:nvPr/>
        </p:nvPicPr>
        <p:blipFill>
          <a:blip r:embed="rId5" cstate="print">
            <a:extLst>
              <a:ext uri="{28A0092B-C50C-407E-A947-70E740481C1C}">
                <a14:useLocalDpi xmlns:a14="http://schemas.microsoft.com/office/drawing/2010/main" val="0"/>
              </a:ext>
            </a:extLst>
          </a:blip>
          <a:srcRect t="16639" b="12688"/>
          <a:stretch>
            <a:fillRect/>
          </a:stretch>
        </p:blipFill>
        <p:spPr>
          <a:xfrm>
            <a:off x="6838950" y="1591945"/>
            <a:ext cx="4523105" cy="3987165"/>
          </a:xfrm>
          <a:prstGeom prst="rect">
            <a:avLst/>
          </a:prstGeom>
          <a:noFill/>
          <a:ln>
            <a:noFill/>
          </a:ln>
        </p:spPr>
      </p:pic>
      <p:pic>
        <p:nvPicPr>
          <p:cNvPr id="9" name="图片 8" descr="水印"/>
          <p:cNvPicPr>
            <a:picLocks noChangeAspect="1"/>
          </p:cNvPicPr>
          <p:nvPr/>
        </p:nvPicPr>
        <p:blipFill>
          <a:blip r:embed="rId6"/>
          <a:stretch>
            <a:fillRect/>
          </a:stretch>
        </p:blipFill>
        <p:spPr>
          <a:xfrm>
            <a:off x="1905" y="0"/>
            <a:ext cx="4130040" cy="1125855"/>
          </a:xfrm>
          <a:prstGeom prst="rect">
            <a:avLst/>
          </a:prstGeom>
        </p:spPr>
      </p:pic>
    </p:spTree>
    <p:custDataLst>
      <p:tags r:id="rId1"/>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8" descr="水印"/>
          <p:cNvPicPr>
            <a:picLocks noChangeAspect="1"/>
          </p:cNvPicPr>
          <p:nvPr/>
        </p:nvPicPr>
        <p:blipFill>
          <a:blip r:embed="rId3"/>
          <a:stretch>
            <a:fillRect/>
          </a:stretch>
        </p:blipFill>
        <p:spPr>
          <a:xfrm>
            <a:off x="1905" y="0"/>
            <a:ext cx="4130040" cy="1125855"/>
          </a:xfrm>
          <a:prstGeom prst="rect">
            <a:avLst/>
          </a:prstGeom>
        </p:spPr>
      </p:pic>
      <p:pic>
        <p:nvPicPr>
          <p:cNvPr id="4" name="图片 3">
            <a:extLst>
              <a:ext uri="{FF2B5EF4-FFF2-40B4-BE49-F238E27FC236}">
                <a16:creationId xmlns:a16="http://schemas.microsoft.com/office/drawing/2014/main" id="{9456BDB3-D748-4F95-B15B-10F164E4EB2F}"/>
              </a:ext>
            </a:extLst>
          </p:cNvPr>
          <p:cNvPicPr/>
          <p:nvPr/>
        </p:nvPicPr>
        <p:blipFill rotWithShape="1">
          <a:blip r:embed="rId4" cstate="print">
            <a:extLst>
              <a:ext uri="{28A0092B-C50C-407E-A947-70E740481C1C}">
                <a14:useLocalDpi xmlns:a14="http://schemas.microsoft.com/office/drawing/2010/main" val="0"/>
              </a:ext>
            </a:extLst>
          </a:blip>
          <a:srcRect b="6869"/>
          <a:stretch/>
        </p:blipFill>
        <p:spPr bwMode="auto">
          <a:xfrm>
            <a:off x="968057" y="1312544"/>
            <a:ext cx="4937443" cy="3107055"/>
          </a:xfrm>
          <a:prstGeom prst="rect">
            <a:avLst/>
          </a:prstGeom>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2FF121DD-F95A-445B-BB50-51812852BA5A}"/>
              </a:ext>
            </a:extLst>
          </p:cNvPr>
          <p:cNvSpPr txBox="1"/>
          <p:nvPr/>
        </p:nvSpPr>
        <p:spPr>
          <a:xfrm>
            <a:off x="6844982" y="1312544"/>
            <a:ext cx="4133850" cy="3170099"/>
          </a:xfrm>
          <a:prstGeom prst="rect">
            <a:avLst/>
          </a:prstGeom>
          <a:noFill/>
        </p:spPr>
        <p:txBody>
          <a:bodyPr wrap="square" rtlCol="0">
            <a:spAutoFit/>
          </a:bodyPr>
          <a:lstStyle/>
          <a:p>
            <a:r>
              <a:rPr lang="zh-CN" altLang="zh-CN" sz="2000" dirty="0">
                <a:effectLst/>
                <a:latin typeface="+mn-ea"/>
                <a:cs typeface="Times New Roman" panose="02020603050405020304" pitchFamily="18" charset="0"/>
              </a:rPr>
              <a:t>在渣滓洞牢房东侧的围墙上，有一大块被修补过的痕迹。据介绍是</a:t>
            </a:r>
            <a:r>
              <a:rPr lang="en-US" altLang="zh-CN" sz="2000" dirty="0">
                <a:effectLst/>
                <a:latin typeface="+mn-ea"/>
              </a:rPr>
              <a:t>1949</a:t>
            </a:r>
            <a:r>
              <a:rPr lang="zh-CN" altLang="zh-CN" sz="2000" dirty="0">
                <a:effectLst/>
                <a:latin typeface="+mn-ea"/>
                <a:cs typeface="Times New Roman" panose="02020603050405020304" pitchFamily="18" charset="0"/>
              </a:rPr>
              <a:t>年</a:t>
            </a:r>
            <a:r>
              <a:rPr lang="en-US" altLang="zh-CN" sz="2000" dirty="0">
                <a:effectLst/>
                <a:latin typeface="+mn-ea"/>
              </a:rPr>
              <a:t>11</a:t>
            </a:r>
            <a:r>
              <a:rPr lang="zh-CN" altLang="zh-CN" sz="2000" dirty="0">
                <a:effectLst/>
                <a:latin typeface="+mn-ea"/>
                <a:cs typeface="Times New Roman" panose="02020603050405020304" pitchFamily="18" charset="0"/>
              </a:rPr>
              <a:t>月</a:t>
            </a:r>
            <a:r>
              <a:rPr lang="en-US" altLang="zh-CN" sz="2000" dirty="0">
                <a:effectLst/>
                <a:latin typeface="+mn-ea"/>
              </a:rPr>
              <a:t>27</a:t>
            </a:r>
            <a:r>
              <a:rPr lang="zh-CN" altLang="zh-CN" sz="2000" dirty="0">
                <a:effectLst/>
                <a:latin typeface="+mn-ea"/>
                <a:cs typeface="Times New Roman" panose="02020603050405020304" pitchFamily="18" charset="0"/>
              </a:rPr>
              <a:t>日国民党反动派大屠杀时，监狱难友冲出去的遗址。在这场大屠杀中遇难的就有</a:t>
            </a:r>
            <a:r>
              <a:rPr lang="en-US" altLang="zh-CN" sz="2000" dirty="0">
                <a:effectLst/>
                <a:latin typeface="+mn-ea"/>
              </a:rPr>
              <a:t>331</a:t>
            </a:r>
            <a:r>
              <a:rPr lang="zh-CN" altLang="zh-CN" sz="2000" dirty="0">
                <a:effectLst/>
                <a:latin typeface="+mn-ea"/>
                <a:cs typeface="Times New Roman" panose="02020603050405020304" pitchFamily="18" charset="0"/>
              </a:rPr>
              <a:t>人，仅有</a:t>
            </a:r>
            <a:r>
              <a:rPr lang="en-US" altLang="zh-CN" sz="2000" dirty="0">
                <a:effectLst/>
                <a:latin typeface="+mn-ea"/>
              </a:rPr>
              <a:t>20</a:t>
            </a:r>
            <a:r>
              <a:rPr lang="zh-CN" altLang="zh-CN" sz="2000" dirty="0">
                <a:effectLst/>
                <a:latin typeface="+mn-ea"/>
                <a:cs typeface="Times New Roman" panose="02020603050405020304" pitchFamily="18" charset="0"/>
              </a:rPr>
              <a:t>人逃出了魔窟。然而迄今为止，虽然绝大多数被确定为革命烈士，但仍有</a:t>
            </a:r>
            <a:r>
              <a:rPr lang="en-US" altLang="zh-CN" sz="2000" dirty="0">
                <a:effectLst/>
                <a:latin typeface="+mn-ea"/>
              </a:rPr>
              <a:t>30</a:t>
            </a:r>
            <a:r>
              <a:rPr lang="zh-CN" altLang="zh-CN" sz="2000" dirty="0">
                <a:effectLst/>
                <a:latin typeface="+mn-ea"/>
                <a:cs typeface="Times New Roman" panose="02020603050405020304" pitchFamily="18" charset="0"/>
              </a:rPr>
              <a:t>多位遇难者因种种原因难以查明身份，也许只能永远成为无名英雄而长眠于地下了。</a:t>
            </a:r>
            <a:endParaRPr lang="zh-CN" altLang="en-US" sz="2000" dirty="0">
              <a:latin typeface="+mn-ea"/>
            </a:endParaRPr>
          </a:p>
        </p:txBody>
      </p:sp>
      <p:sp>
        <p:nvSpPr>
          <p:cNvPr id="5" name="文本框 4">
            <a:extLst>
              <a:ext uri="{FF2B5EF4-FFF2-40B4-BE49-F238E27FC236}">
                <a16:creationId xmlns:a16="http://schemas.microsoft.com/office/drawing/2014/main" id="{F423FE46-45E2-4AE4-BBDF-09F594407DDB}"/>
              </a:ext>
            </a:extLst>
          </p:cNvPr>
          <p:cNvSpPr txBox="1"/>
          <p:nvPr/>
        </p:nvSpPr>
        <p:spPr>
          <a:xfrm>
            <a:off x="2176463" y="5172075"/>
            <a:ext cx="7839074" cy="1077218"/>
          </a:xfrm>
          <a:prstGeom prst="rect">
            <a:avLst/>
          </a:prstGeom>
          <a:noFill/>
        </p:spPr>
        <p:txBody>
          <a:bodyPr wrap="square" rtlCol="0">
            <a:spAutoFit/>
          </a:bodyPr>
          <a:lstStyle/>
          <a:p>
            <a:pPr algn="ctr"/>
            <a:r>
              <a:rPr lang="zh-CN" altLang="zh-CN" sz="3200" b="1" dirty="0">
                <a:solidFill>
                  <a:srgbClr val="FF0000"/>
                </a:solidFill>
                <a:effectLst/>
                <a:latin typeface="华文隶书" panose="02010800040101010101" pitchFamily="2" charset="-122"/>
                <a:ea typeface="华文隶书" panose="02010800040101010101" pitchFamily="2" charset="-122"/>
                <a:cs typeface="Times New Roman" panose="02020603050405020304" pitchFamily="18" charset="0"/>
              </a:rPr>
              <a:t>舍己为人、舍生取义</a:t>
            </a:r>
            <a:endParaRPr lang="en-US" altLang="zh-CN" sz="3200" b="1" dirty="0">
              <a:solidFill>
                <a:srgbClr val="FF0000"/>
              </a:solidFill>
              <a:effectLst/>
              <a:latin typeface="华文隶书" panose="02010800040101010101" pitchFamily="2" charset="-122"/>
              <a:ea typeface="华文隶书" panose="02010800040101010101" pitchFamily="2" charset="-122"/>
              <a:cs typeface="Times New Roman" panose="02020603050405020304" pitchFamily="18" charset="0"/>
            </a:endParaRPr>
          </a:p>
          <a:p>
            <a:pPr algn="ctr"/>
            <a:r>
              <a:rPr lang="zh-CN" altLang="zh-CN" sz="3200" b="1" dirty="0">
                <a:solidFill>
                  <a:srgbClr val="FF0000"/>
                </a:solidFill>
                <a:effectLst/>
                <a:latin typeface="华文隶书" panose="02010800040101010101" pitchFamily="2" charset="-122"/>
                <a:ea typeface="华文隶书" panose="02010800040101010101" pitchFamily="2" charset="-122"/>
                <a:cs typeface="Times New Roman" panose="02020603050405020304" pitchFamily="18" charset="0"/>
              </a:rPr>
              <a:t>为万民谋福祉、为真理勇献身</a:t>
            </a:r>
            <a:endParaRPr lang="zh-CN" altLang="en-US" sz="3200" dirty="0">
              <a:solidFill>
                <a:srgbClr val="FF0000"/>
              </a:solidFill>
              <a:latin typeface="华文隶书" panose="02010800040101010101" pitchFamily="2" charset="-122"/>
              <a:ea typeface="华文隶书" panose="02010800040101010101" pitchFamily="2" charset="-122"/>
            </a:endParaRPr>
          </a:p>
        </p:txBody>
      </p:sp>
    </p:spTree>
    <p:custDataLst>
      <p:tags r:id="rId1"/>
    </p:custDataLst>
  </p:cSld>
  <p:clrMapOvr>
    <a:masterClrMapping/>
  </p:clrMapOvr>
  <p:transition>
    <p:wheel spokes="8"/>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5"/>
          <a:stretch>
            <a:fillRect/>
          </a:stretch>
        </a:blipFill>
        <a:effectLst/>
      </p:bgPr>
    </p:bg>
    <p:spTree>
      <p:nvGrpSpPr>
        <p:cNvPr id="1" name=""/>
        <p:cNvGrpSpPr/>
        <p:nvPr/>
      </p:nvGrpSpPr>
      <p:grpSpPr>
        <a:xfrm>
          <a:off x="0" y="0"/>
          <a:ext cx="0" cy="0"/>
          <a:chOff x="0" y="0"/>
          <a:chExt cx="0" cy="0"/>
        </a:xfrm>
      </p:grpSpPr>
      <p:pic>
        <p:nvPicPr>
          <p:cNvPr id="7" name="图片 6" descr="01"/>
          <p:cNvPicPr>
            <a:picLocks noChangeAspect="1"/>
          </p:cNvPicPr>
          <p:nvPr/>
        </p:nvPicPr>
        <p:blipFill>
          <a:blip r:embed="rId5"/>
          <a:srcRect b="12361"/>
          <a:stretch>
            <a:fillRect/>
          </a:stretch>
        </p:blipFill>
        <p:spPr>
          <a:xfrm>
            <a:off x="0" y="0"/>
            <a:ext cx="12190095" cy="7104380"/>
          </a:xfrm>
          <a:prstGeom prst="rect">
            <a:avLst/>
          </a:prstGeom>
        </p:spPr>
      </p:pic>
      <p:sp>
        <p:nvSpPr>
          <p:cNvPr id="5" name="文本框 4"/>
          <p:cNvSpPr txBox="1"/>
          <p:nvPr/>
        </p:nvSpPr>
        <p:spPr>
          <a:xfrm>
            <a:off x="6363335" y="6019165"/>
            <a:ext cx="3319145" cy="368300"/>
          </a:xfrm>
          <a:prstGeom prst="rect">
            <a:avLst/>
          </a:prstGeom>
          <a:noFill/>
        </p:spPr>
        <p:txBody>
          <a:bodyPr wrap="square" rtlCol="0">
            <a:spAutoFit/>
          </a:bodyPr>
          <a:lstStyle/>
          <a:p>
            <a:endParaRPr lang="zh-CN" altLang="en-US">
              <a:solidFill>
                <a:schemeClr val="bg1"/>
              </a:solidFill>
            </a:endParaRPr>
          </a:p>
        </p:txBody>
      </p:sp>
      <p:sp>
        <p:nvSpPr>
          <p:cNvPr id="6" name="矩形 5"/>
          <p:cNvSpPr/>
          <p:nvPr>
            <p:custDataLst>
              <p:tags r:id="rId2"/>
            </p:custDataLst>
          </p:nvPr>
        </p:nvSpPr>
        <p:spPr>
          <a:xfrm>
            <a:off x="5516880" y="5535930"/>
            <a:ext cx="8585835" cy="1322070"/>
          </a:xfrm>
          <a:prstGeom prst="rect">
            <a:avLst/>
          </a:prstGeom>
          <a:noFill/>
          <a:ln>
            <a:noFill/>
          </a:ln>
        </p:spPr>
        <p:txBody>
          <a:bodyPr wrap="square" rtlCol="0" anchor="t">
            <a:spAutoFit/>
          </a:bodyPr>
          <a:lstStyle/>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位于北碚区朝阳街道</a:t>
            </a:r>
          </a:p>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文星湾一巷</a:t>
            </a:r>
            <a:r>
              <a:rPr lang="en-US" altLang="zh-CN" sz="4000" b="1">
                <a:ln w="6600">
                  <a:solidFill>
                    <a:schemeClr val="accent2"/>
                  </a:solidFill>
                  <a:prstDash val="solid"/>
                </a:ln>
                <a:solidFill>
                  <a:srgbClr val="FFFFFF"/>
                </a:solidFill>
                <a:effectLst>
                  <a:outerShdw dist="38100" dir="2700000" algn="tl" rotWithShape="0">
                    <a:schemeClr val="accent2"/>
                  </a:outerShdw>
                </a:effectLst>
              </a:rPr>
              <a:t>1-33</a:t>
            </a:r>
            <a:r>
              <a:rPr lang="zh-CN" altLang="en-US" sz="4000" b="1">
                <a:ln w="6600">
                  <a:solidFill>
                    <a:schemeClr val="accent2"/>
                  </a:solidFill>
                  <a:prstDash val="solid"/>
                </a:ln>
                <a:solidFill>
                  <a:srgbClr val="FFFFFF"/>
                </a:solidFill>
                <a:effectLst>
                  <a:outerShdw dist="38100" dir="2700000" algn="tl" rotWithShape="0">
                    <a:schemeClr val="accent2"/>
                  </a:outerShdw>
                </a:effectLst>
              </a:rPr>
              <a:t>号</a:t>
            </a:r>
          </a:p>
        </p:txBody>
      </p:sp>
      <p:pic>
        <p:nvPicPr>
          <p:cNvPr id="9" name="图片 8" descr="水印"/>
          <p:cNvPicPr>
            <a:picLocks noChangeAspect="1"/>
          </p:cNvPicPr>
          <p:nvPr/>
        </p:nvPicPr>
        <p:blipFill>
          <a:blip r:embed="rId6"/>
          <a:stretch>
            <a:fillRect/>
          </a:stretch>
        </p:blipFill>
        <p:spPr>
          <a:xfrm>
            <a:off x="1905" y="0"/>
            <a:ext cx="4130040" cy="1125855"/>
          </a:xfrm>
          <a:prstGeom prst="rect">
            <a:avLst/>
          </a:prstGeom>
        </p:spPr>
      </p:pic>
    </p:spTree>
    <p:custDataLst>
      <p:tags r:id="rId1"/>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 presetClass="entr" presetSubtype="0" fill="hold" grpId="2"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C:/Users/11577/AppData/Local/Temp/picturecompress_20210508153531/output_1.pngoutput_1"/>
          <p:cNvPicPr>
            <a:picLocks noChangeAspect="1"/>
          </p:cNvPicPr>
          <p:nvPr/>
        </p:nvPicPr>
        <p:blipFill>
          <a:blip r:embed="rId3"/>
          <a:stretch>
            <a:fillRect/>
          </a:stretch>
        </p:blipFill>
        <p:spPr>
          <a:xfrm>
            <a:off x="1905" y="0"/>
            <a:ext cx="12192000" cy="6851650"/>
          </a:xfrm>
          <a:prstGeom prst="rect">
            <a:avLst/>
          </a:prstGeom>
        </p:spPr>
      </p:pic>
      <p:sp>
        <p:nvSpPr>
          <p:cNvPr id="4" name="矩形 3"/>
          <p:cNvSpPr/>
          <p:nvPr/>
        </p:nvSpPr>
        <p:spPr>
          <a:xfrm>
            <a:off x="3710305" y="358775"/>
            <a:ext cx="4356100" cy="922020"/>
          </a:xfrm>
          <a:prstGeom prst="rect">
            <a:avLst/>
          </a:prstGeom>
          <a:noFill/>
          <a:ln>
            <a:noFill/>
          </a:ln>
        </p:spPr>
        <p:txBody>
          <a:bodyPr wrap="square" rtlCol="0" anchor="t">
            <a:spAutoFit/>
          </a:bodyPr>
          <a:lstStyle/>
          <a:p>
            <a:pPr algn="ctr"/>
            <a:r>
              <a:rPr lang="zh-CN" altLang="en-US" sz="5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背景介绍</a:t>
            </a:r>
          </a:p>
        </p:txBody>
      </p:sp>
      <p:sp>
        <p:nvSpPr>
          <p:cNvPr id="5" name="文本框 4"/>
          <p:cNvSpPr txBox="1"/>
          <p:nvPr/>
        </p:nvSpPr>
        <p:spPr>
          <a:xfrm>
            <a:off x="1172845" y="1537970"/>
            <a:ext cx="9561830" cy="5015865"/>
          </a:xfrm>
          <a:prstGeom prst="rect">
            <a:avLst/>
          </a:prstGeom>
          <a:noFill/>
        </p:spPr>
        <p:txBody>
          <a:bodyPr wrap="square" rtlCol="0">
            <a:spAutoFit/>
          </a:bodyPr>
          <a:lstStyle/>
          <a:p>
            <a:r>
              <a:rPr lang="en-US" altLang="zh-CN" sz="3200" b="1"/>
              <a:t>	</a:t>
            </a:r>
            <a:r>
              <a:rPr lang="zh-CN" altLang="en-US" sz="3200" b="1"/>
              <a:t>嘉陵江三峡匪患猖獗，1923年文昌宫内设立江巴璧合特组峡防团务局，原北碚区文物保护管理所所长朱菲范介绍，1927年，爱国实业家卢作孚在此出任峡防局局长，他在剿匪同时，进行乡村建设实验，成就斐然。1937年，抗日战争爆发，北碚作为国民党的迁建地，数千社会名流、文化名人、科教专家聚集于此共同抗日，北碚遂成为20世纪联合国地图上，与北京、上海齐名的中国文化重镇。</a:t>
            </a:r>
            <a:r>
              <a:rPr lang="en-US" altLang="zh-CN" sz="3200" b="1"/>
              <a:t>“</a:t>
            </a:r>
            <a:r>
              <a:rPr lang="zh-CN" altLang="en-US" sz="3200" b="1"/>
              <a:t>峡防局一直是北碚行政中心，卢作孚、卢子英兄弟有关乡村建设的大部分决策都在此制定实施。</a:t>
            </a:r>
            <a:r>
              <a:rPr lang="en-US" altLang="zh-CN" sz="3200" b="1"/>
              <a:t>”</a:t>
            </a:r>
          </a:p>
        </p:txBody>
      </p:sp>
      <p:pic>
        <p:nvPicPr>
          <p:cNvPr id="9" name="图片 8" descr="水印"/>
          <p:cNvPicPr>
            <a:picLocks noChangeAspect="1"/>
          </p:cNvPicPr>
          <p:nvPr/>
        </p:nvPicPr>
        <p:blipFill>
          <a:blip r:embed="rId4"/>
          <a:stretch>
            <a:fillRect/>
          </a:stretch>
        </p:blipFill>
        <p:spPr>
          <a:xfrm>
            <a:off x="1905" y="0"/>
            <a:ext cx="4130040" cy="1125855"/>
          </a:xfrm>
          <a:prstGeom prst="rect">
            <a:avLst/>
          </a:prstGeom>
        </p:spPr>
      </p:pic>
    </p:spTree>
    <p:custDataLst>
      <p:tags r:id="rId1"/>
    </p:custData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9"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ppt_x</p:attrName>
                                        </p:attrNameLst>
                                      </p:cBhvr>
                                      <p:tavLst>
                                        <p:tav tm="0">
                                          <p:val>
                                            <p:strVal val="#ppt_x-.2"/>
                                          </p:val>
                                        </p:tav>
                                        <p:tav tm="100000">
                                          <p:val>
                                            <p:strVal val="#ppt_x"/>
                                          </p:val>
                                        </p:tav>
                                      </p:tavLst>
                                    </p:anim>
                                    <p:anim calcmode="lin" valueType="num">
                                      <p:cBhvr>
                                        <p:cTn id="13"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8" descr="水印"/>
          <p:cNvPicPr>
            <a:picLocks noChangeAspect="1"/>
          </p:cNvPicPr>
          <p:nvPr/>
        </p:nvPicPr>
        <p:blipFill>
          <a:blip r:embed="rId3"/>
          <a:stretch>
            <a:fillRect/>
          </a:stretch>
        </p:blipFill>
        <p:spPr>
          <a:xfrm>
            <a:off x="1905" y="0"/>
            <a:ext cx="4130040" cy="1125855"/>
          </a:xfrm>
          <a:prstGeom prst="rect">
            <a:avLst/>
          </a:prstGeom>
        </p:spPr>
      </p:pic>
      <p:pic>
        <p:nvPicPr>
          <p:cNvPr id="8" name="图片 7" descr="人物"/>
          <p:cNvPicPr>
            <a:picLocks noChangeAspect="1"/>
          </p:cNvPicPr>
          <p:nvPr/>
        </p:nvPicPr>
        <p:blipFill>
          <a:blip r:embed="rId4"/>
          <a:stretch>
            <a:fillRect/>
          </a:stretch>
        </p:blipFill>
        <p:spPr>
          <a:xfrm>
            <a:off x="857250" y="1125855"/>
            <a:ext cx="3501390" cy="5081270"/>
          </a:xfrm>
          <a:prstGeom prst="rect">
            <a:avLst/>
          </a:prstGeom>
        </p:spPr>
      </p:pic>
      <p:sp>
        <p:nvSpPr>
          <p:cNvPr id="14" name="矩形 13"/>
          <p:cNvSpPr/>
          <p:nvPr/>
        </p:nvSpPr>
        <p:spPr>
          <a:xfrm>
            <a:off x="6810375" y="998855"/>
            <a:ext cx="3840480" cy="1198880"/>
          </a:xfrm>
          <a:prstGeom prst="rect">
            <a:avLst/>
          </a:prstGeom>
          <a:noFill/>
          <a:ln>
            <a:noFill/>
          </a:ln>
        </p:spPr>
        <p:txBody>
          <a:bodyPr wrap="none" rtlCol="0" anchor="t">
            <a:spAutoFit/>
          </a:bodyPr>
          <a:lstStyle/>
          <a:p>
            <a:pPr algn="ctr"/>
            <a:r>
              <a:rPr lang="zh-CN" altLang="en-US" sz="7200" b="1">
                <a:ln w="9525">
                  <a:solidFill>
                    <a:schemeClr val="bg1"/>
                  </a:solidFill>
                  <a:prstDash val="solid"/>
                </a:ln>
                <a:solidFill>
                  <a:schemeClr val="tx1"/>
                </a:solidFill>
                <a:effectLst>
                  <a:outerShdw blurRad="12700" dist="38100" dir="2700000" algn="tl" rotWithShape="0">
                    <a:schemeClr val="bg1">
                      <a:lumMod val="50000"/>
                    </a:schemeClr>
                  </a:outerShdw>
                </a:effectLst>
              </a:rPr>
              <a:t>兴办教育</a:t>
            </a:r>
          </a:p>
        </p:txBody>
      </p:sp>
      <p:sp>
        <p:nvSpPr>
          <p:cNvPr id="15" name="矩形 14"/>
          <p:cNvSpPr/>
          <p:nvPr/>
        </p:nvSpPr>
        <p:spPr>
          <a:xfrm>
            <a:off x="6810375" y="2242185"/>
            <a:ext cx="3840480" cy="1198880"/>
          </a:xfrm>
          <a:prstGeom prst="rect">
            <a:avLst/>
          </a:prstGeom>
          <a:noFill/>
          <a:ln>
            <a:noFill/>
          </a:ln>
        </p:spPr>
        <p:txBody>
          <a:bodyPr wrap="none" rtlCol="0" anchor="t">
            <a:spAutoFit/>
          </a:bodyPr>
          <a:lstStyle/>
          <a:p>
            <a:pPr algn="ctr"/>
            <a:r>
              <a:rPr lang="zh-CN" altLang="en-US" sz="7200" b="1">
                <a:ln w="9525">
                  <a:solidFill>
                    <a:schemeClr val="bg1"/>
                  </a:solidFill>
                  <a:prstDash val="solid"/>
                </a:ln>
                <a:solidFill>
                  <a:schemeClr val="tx1"/>
                </a:solidFill>
                <a:effectLst>
                  <a:outerShdw blurRad="12700" dist="38100" dir="2700000" algn="tl" rotWithShape="0">
                    <a:schemeClr val="bg1">
                      <a:lumMod val="50000"/>
                    </a:schemeClr>
                  </a:outerShdw>
                </a:effectLst>
              </a:rPr>
              <a:t>创办实业</a:t>
            </a:r>
          </a:p>
        </p:txBody>
      </p:sp>
      <p:sp>
        <p:nvSpPr>
          <p:cNvPr id="16" name="矩形 15"/>
          <p:cNvSpPr/>
          <p:nvPr/>
        </p:nvSpPr>
        <p:spPr>
          <a:xfrm>
            <a:off x="6810375" y="3485515"/>
            <a:ext cx="3840480" cy="1198880"/>
          </a:xfrm>
          <a:prstGeom prst="rect">
            <a:avLst/>
          </a:prstGeom>
          <a:noFill/>
          <a:ln>
            <a:noFill/>
          </a:ln>
        </p:spPr>
        <p:txBody>
          <a:bodyPr wrap="none" rtlCol="0" anchor="t">
            <a:spAutoFit/>
          </a:bodyPr>
          <a:lstStyle/>
          <a:p>
            <a:pPr algn="ctr"/>
            <a:r>
              <a:rPr lang="zh-CN" altLang="en-US" sz="7200" b="1">
                <a:ln w="9525">
                  <a:solidFill>
                    <a:schemeClr val="bg1"/>
                  </a:solidFill>
                  <a:prstDash val="solid"/>
                </a:ln>
                <a:solidFill>
                  <a:schemeClr val="tx1"/>
                </a:solidFill>
                <a:effectLst>
                  <a:outerShdw blurRad="12700" dist="38100" dir="2700000" algn="tl" rotWithShape="0">
                    <a:schemeClr val="bg1">
                      <a:lumMod val="50000"/>
                    </a:schemeClr>
                  </a:outerShdw>
                </a:effectLst>
              </a:rPr>
              <a:t>抗日救国</a:t>
            </a:r>
          </a:p>
        </p:txBody>
      </p:sp>
      <p:sp>
        <p:nvSpPr>
          <p:cNvPr id="17" name="矩形 16"/>
          <p:cNvSpPr/>
          <p:nvPr/>
        </p:nvSpPr>
        <p:spPr>
          <a:xfrm>
            <a:off x="6810375" y="4684395"/>
            <a:ext cx="3840480" cy="1198880"/>
          </a:xfrm>
          <a:prstGeom prst="rect">
            <a:avLst/>
          </a:prstGeom>
          <a:noFill/>
          <a:ln>
            <a:noFill/>
          </a:ln>
        </p:spPr>
        <p:txBody>
          <a:bodyPr wrap="none" rtlCol="0" anchor="t">
            <a:spAutoFit/>
          </a:bodyPr>
          <a:lstStyle/>
          <a:p>
            <a:pPr algn="ctr"/>
            <a:r>
              <a:rPr lang="zh-CN" altLang="en-US" sz="7200" b="1">
                <a:ln w="9525">
                  <a:solidFill>
                    <a:schemeClr val="bg1"/>
                  </a:solidFill>
                  <a:prstDash val="solid"/>
                </a:ln>
                <a:solidFill>
                  <a:schemeClr val="tx1"/>
                </a:solidFill>
                <a:effectLst>
                  <a:outerShdw blurRad="12700" dist="38100" dir="2700000" algn="tl" rotWithShape="0">
                    <a:schemeClr val="bg1">
                      <a:lumMod val="50000"/>
                    </a:schemeClr>
                  </a:outerShdw>
                </a:effectLst>
              </a:rPr>
              <a:t>启迪民智</a:t>
            </a:r>
          </a:p>
        </p:txBody>
      </p:sp>
      <p:sp>
        <p:nvSpPr>
          <p:cNvPr id="18" name="文本框 17"/>
          <p:cNvSpPr txBox="1"/>
          <p:nvPr/>
        </p:nvSpPr>
        <p:spPr>
          <a:xfrm>
            <a:off x="5492115" y="998855"/>
            <a:ext cx="6050280" cy="3969385"/>
          </a:xfrm>
          <a:prstGeom prst="rect">
            <a:avLst/>
          </a:prstGeom>
          <a:noFill/>
        </p:spPr>
        <p:txBody>
          <a:bodyPr wrap="square" rtlCol="0">
            <a:spAutoFit/>
          </a:bodyPr>
          <a:lstStyle/>
          <a:p>
            <a:r>
              <a:rPr lang="zh-CN" altLang="en-US" sz="3600" b="1"/>
              <a:t>卢作孚，原名卢魁先，别名卢思，重庆市合川人，近代著名爱国实业家、教育家、社会活动家；民生公司创始人、中国航运业先驱，被誉为“中国船王”、“北碚之父”。</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9"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xit" presetSubtype="10" fill="hold" grpId="2" nodeType="clickEffect">
                                  <p:stCondLst>
                                    <p:cond delay="0"/>
                                  </p:stCondLst>
                                  <p:childTnLst>
                                    <p:animEffect transition="out" filter="randombar(horizontal)">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42" presetClass="entr"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5" grpId="0"/>
      <p:bldP spid="16" grpId="0"/>
      <p:bldP spid="17" grpId="0"/>
      <p:bldP spid="18" grpId="0"/>
      <p:bldP spid="18" grpId="1"/>
      <p:bldP spid="18" grpId="2"/>
    </p:bld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C:/Users/11577/AppData/Local/Temp/picturecompress_20210508153513/output_1.pngoutput_1"/>
          <p:cNvPicPr>
            <a:picLocks noChangeAspect="1"/>
          </p:cNvPicPr>
          <p:nvPr/>
        </p:nvPicPr>
        <p:blipFill>
          <a:blip r:embed="rId3"/>
          <a:srcRect/>
          <a:stretch>
            <a:fillRect/>
          </a:stretch>
        </p:blipFill>
        <p:spPr>
          <a:xfrm>
            <a:off x="542356" y="2028825"/>
            <a:ext cx="5297107" cy="2990850"/>
          </a:xfrm>
          <a:prstGeom prst="rect">
            <a:avLst/>
          </a:prstGeom>
        </p:spPr>
      </p:pic>
      <p:pic>
        <p:nvPicPr>
          <p:cNvPr id="4" name="图片 3" descr="水印"/>
          <p:cNvPicPr>
            <a:picLocks noChangeAspect="1"/>
          </p:cNvPicPr>
          <p:nvPr/>
        </p:nvPicPr>
        <p:blipFill>
          <a:blip r:embed="rId4"/>
          <a:stretch>
            <a:fillRect/>
          </a:stretch>
        </p:blipFill>
        <p:spPr>
          <a:xfrm>
            <a:off x="1905" y="0"/>
            <a:ext cx="4130040" cy="1125855"/>
          </a:xfrm>
          <a:prstGeom prst="rect">
            <a:avLst/>
          </a:prstGeom>
        </p:spPr>
      </p:pic>
      <p:pic>
        <p:nvPicPr>
          <p:cNvPr id="6" name="图片 5">
            <a:extLst>
              <a:ext uri="{FF2B5EF4-FFF2-40B4-BE49-F238E27FC236}">
                <a16:creationId xmlns:a16="http://schemas.microsoft.com/office/drawing/2014/main" id="{D4A82604-5D2B-4D45-9009-BE911B6DFEFD}"/>
              </a:ext>
            </a:extLst>
          </p:cNvPr>
          <p:cNvPicPr/>
          <p:nvPr/>
        </p:nvPicPr>
        <p:blipFill rotWithShape="1">
          <a:blip r:embed="rId5" cstate="print">
            <a:extLst>
              <a:ext uri="{28A0092B-C50C-407E-A947-70E740481C1C}">
                <a14:useLocalDpi xmlns:a14="http://schemas.microsoft.com/office/drawing/2010/main" val="0"/>
              </a:ext>
            </a:extLst>
          </a:blip>
          <a:srcRect l="13310" r="11447"/>
          <a:stretch/>
        </p:blipFill>
        <p:spPr bwMode="auto">
          <a:xfrm rot="5400000">
            <a:off x="6495731" y="1211103"/>
            <a:ext cx="5032693" cy="4626293"/>
          </a:xfrm>
          <a:prstGeom prst="rect">
            <a:avLst/>
          </a:prstGeom>
          <a:noFill/>
          <a:ln>
            <a:noFill/>
          </a:ln>
          <a:extLst>
            <a:ext uri="{53640926-AAD7-44D8-BBD7-CCE9431645EC}">
              <a14:shadowObscured xmlns:a14="http://schemas.microsoft.com/office/drawing/2010/main"/>
            </a:ext>
          </a:extLst>
        </p:spPr>
      </p:pic>
    </p:spTree>
    <p:custDataLst>
      <p:tags r:id="rId1"/>
    </p:custData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8" descr="水印"/>
          <p:cNvPicPr>
            <a:picLocks noChangeAspect="1"/>
          </p:cNvPicPr>
          <p:nvPr/>
        </p:nvPicPr>
        <p:blipFill>
          <a:blip r:embed="rId3"/>
          <a:stretch>
            <a:fillRect/>
          </a:stretch>
        </p:blipFill>
        <p:spPr>
          <a:xfrm>
            <a:off x="1905" y="0"/>
            <a:ext cx="4130040" cy="1125855"/>
          </a:xfrm>
          <a:prstGeom prst="rect">
            <a:avLst/>
          </a:prstGeom>
        </p:spPr>
      </p:pic>
      <p:pic>
        <p:nvPicPr>
          <p:cNvPr id="4" name="图片 3">
            <a:extLst>
              <a:ext uri="{FF2B5EF4-FFF2-40B4-BE49-F238E27FC236}">
                <a16:creationId xmlns:a16="http://schemas.microsoft.com/office/drawing/2014/main" id="{C8A386D3-EE6C-4CD7-88D9-A986497D18EB}"/>
              </a:ext>
            </a:extLst>
          </p:cNvPr>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b="12004"/>
          <a:stretch/>
        </p:blipFill>
        <p:spPr bwMode="auto">
          <a:xfrm>
            <a:off x="2598420" y="1310639"/>
            <a:ext cx="7193280" cy="3804285"/>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8B6588BB-7D43-42DB-B578-F68EAFC8C11B}"/>
              </a:ext>
            </a:extLst>
          </p:cNvPr>
          <p:cNvSpPr txBox="1"/>
          <p:nvPr/>
        </p:nvSpPr>
        <p:spPr>
          <a:xfrm>
            <a:off x="2514600" y="5343525"/>
            <a:ext cx="7391400" cy="1292662"/>
          </a:xfrm>
          <a:prstGeom prst="rect">
            <a:avLst/>
          </a:prstGeom>
          <a:noFill/>
        </p:spPr>
        <p:txBody>
          <a:bodyPr wrap="square" rtlCol="0">
            <a:spAutoFit/>
          </a:bodyPr>
          <a:lstStyle/>
          <a:p>
            <a:r>
              <a:rPr lang="zh-CN" altLang="zh-CN" sz="2000" dirty="0">
                <a:solidFill>
                  <a:srgbClr val="000000"/>
                </a:solidFill>
                <a:effectLst/>
                <a:latin typeface="+mn-ea"/>
                <a:cs typeface="Times New Roman" panose="02020603050405020304" pitchFamily="18" charset="0"/>
              </a:rPr>
              <a:t>走进纪念馆，迎面的墙上，悬挂着毛泽东的题字：</a:t>
            </a:r>
            <a:r>
              <a:rPr lang="en-US" altLang="zh-CN" sz="2000" dirty="0">
                <a:solidFill>
                  <a:srgbClr val="000000"/>
                </a:solidFill>
                <a:effectLst/>
                <a:latin typeface="+mn-ea"/>
                <a:cs typeface="Times New Roman" panose="02020603050405020304" pitchFamily="18" charset="0"/>
              </a:rPr>
              <a:t>“</a:t>
            </a:r>
            <a:r>
              <a:rPr lang="zh-CN" altLang="zh-CN" sz="2000" dirty="0">
                <a:solidFill>
                  <a:srgbClr val="000000"/>
                </a:solidFill>
                <a:effectLst/>
                <a:latin typeface="+mn-ea"/>
                <a:cs typeface="Times New Roman" panose="02020603050405020304" pitchFamily="18" charset="0"/>
              </a:rPr>
              <a:t>中国实业界有四个人不能忘记，他们是搞重工业的张之洞，搞化学工业的范旭东，搞交通运输的卢作孚和搞纺织工业的张謇。</a:t>
            </a:r>
            <a:r>
              <a:rPr lang="en-US" altLang="zh-CN" sz="2000" dirty="0">
                <a:solidFill>
                  <a:srgbClr val="000000"/>
                </a:solidFill>
                <a:effectLst/>
                <a:latin typeface="+mn-ea"/>
                <a:cs typeface="Times New Roman" panose="02020603050405020304" pitchFamily="18" charset="0"/>
              </a:rPr>
              <a:t>”</a:t>
            </a:r>
            <a:r>
              <a:rPr lang="en-US" altLang="zh-CN" sz="2000" dirty="0">
                <a:effectLst/>
                <a:latin typeface="+mn-ea"/>
                <a:cs typeface="Times New Roman" panose="02020603050405020304" pitchFamily="18" charset="0"/>
              </a:rPr>
              <a:t> </a:t>
            </a:r>
            <a:endParaRPr lang="zh-CN" altLang="zh-CN" sz="2000" dirty="0">
              <a:effectLst/>
              <a:latin typeface="+mn-ea"/>
              <a:cs typeface="Times New Roman" panose="02020603050405020304" pitchFamily="18" charset="0"/>
            </a:endParaRPr>
          </a:p>
          <a:p>
            <a:endParaRPr lang="zh-CN" altLang="en-US" dirty="0">
              <a:latin typeface="+mn-ea"/>
            </a:endParaRPr>
          </a:p>
        </p:txBody>
      </p:sp>
    </p:spTree>
    <p:custDataLst>
      <p:tags r:id="rId1"/>
    </p:custData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7" name="图片 6" descr="C:/Users/11577/AppData/Local/Temp/picturecompress_20210524111145/output_1.pngoutput_1"/>
          <p:cNvPicPr>
            <a:picLocks noChangeAspect="1"/>
          </p:cNvPicPr>
          <p:nvPr/>
        </p:nvPicPr>
        <p:blipFill>
          <a:blip r:embed="rId3"/>
          <a:stretch>
            <a:fillRect/>
          </a:stretch>
        </p:blipFill>
        <p:spPr>
          <a:xfrm>
            <a:off x="4445" y="0"/>
            <a:ext cx="12187555" cy="6858000"/>
          </a:xfrm>
          <a:prstGeom prst="rect">
            <a:avLst/>
          </a:prstGeom>
        </p:spPr>
      </p:pic>
      <p:sp>
        <p:nvSpPr>
          <p:cNvPr id="100" name="文本框 99"/>
          <p:cNvSpPr txBox="1"/>
          <p:nvPr/>
        </p:nvSpPr>
        <p:spPr>
          <a:xfrm>
            <a:off x="3556000" y="2000250"/>
            <a:ext cx="5080000" cy="368300"/>
          </a:xfrm>
          <a:prstGeom prst="rect">
            <a:avLst/>
          </a:prstGeom>
          <a:noFill/>
          <a:ln w="9525">
            <a:noFill/>
          </a:ln>
        </p:spPr>
        <p:txBody>
          <a:bodyPr>
            <a:spAutoFit/>
          </a:bodyPr>
          <a:lstStyle/>
          <a:p>
            <a:pPr indent="459105"/>
            <a:r>
              <a:rPr lang="en-US" b="1">
                <a:latin typeface="Times New Roman" panose="02020603050405020304" charset="0"/>
                <a:ea typeface="宋体" panose="02010600030101010101" pitchFamily="2" charset="-122"/>
              </a:rPr>
              <a:t> </a:t>
            </a:r>
            <a:endParaRPr lang="zh-CN" altLang="en-US"/>
          </a:p>
        </p:txBody>
      </p:sp>
      <p:sp>
        <p:nvSpPr>
          <p:cNvPr id="4" name="矩形 3"/>
          <p:cNvSpPr/>
          <p:nvPr/>
        </p:nvSpPr>
        <p:spPr>
          <a:xfrm>
            <a:off x="975360" y="2515870"/>
            <a:ext cx="10241280" cy="1198880"/>
          </a:xfrm>
          <a:prstGeom prst="rect">
            <a:avLst/>
          </a:prstGeom>
          <a:noFill/>
          <a:ln>
            <a:noFill/>
          </a:ln>
        </p:spPr>
        <p:txBody>
          <a:bodyPr wrap="none" rtlCol="0" anchor="t">
            <a:spAutoFit/>
          </a:bodyPr>
          <a:lstStyle/>
          <a:p>
            <a:pPr algn="ctr"/>
            <a:r>
              <a:rPr lang="zh-CN" altLang="en-US" sz="7200" b="1">
                <a:solidFill>
                  <a:schemeClr val="tx1"/>
                </a:solidFill>
                <a:effectLst>
                  <a:outerShdw blurRad="38100" dist="19050" dir="2700000" algn="tl" rotWithShape="0">
                    <a:schemeClr val="dk1">
                      <a:alpha val="40000"/>
                    </a:schemeClr>
                  </a:outerShdw>
                </a:effectLst>
                <a:latin typeface="+mj-ea"/>
                <a:ea typeface="+mj-ea"/>
              </a:rPr>
              <a:t>重庆市红色遗址调研报告</a:t>
            </a:r>
          </a:p>
        </p:txBody>
      </p:sp>
      <p:sp>
        <p:nvSpPr>
          <p:cNvPr id="5" name="文本框 4"/>
          <p:cNvSpPr txBox="1"/>
          <p:nvPr/>
        </p:nvSpPr>
        <p:spPr>
          <a:xfrm>
            <a:off x="4221480" y="4100195"/>
            <a:ext cx="3469005" cy="460375"/>
          </a:xfrm>
          <a:prstGeom prst="rect">
            <a:avLst/>
          </a:prstGeom>
          <a:noFill/>
        </p:spPr>
        <p:txBody>
          <a:bodyPr wrap="square" rtlCol="0">
            <a:spAutoFit/>
          </a:bodyPr>
          <a:lstStyle/>
          <a:p>
            <a:r>
              <a:rPr lang="en-US" altLang="zh-CN" sz="2400" b="1"/>
              <a:t>20</a:t>
            </a:r>
            <a:r>
              <a:rPr lang="zh-CN" altLang="en-US" sz="2400" b="1"/>
              <a:t>级智能科学与技术</a:t>
            </a:r>
            <a:r>
              <a:rPr lang="en-US" altLang="zh-CN" sz="2400" b="1"/>
              <a:t>6</a:t>
            </a:r>
            <a:r>
              <a:rPr lang="zh-CN" altLang="en-US" sz="2400" b="1"/>
              <a:t>班</a:t>
            </a:r>
          </a:p>
        </p:txBody>
      </p:sp>
      <p:pic>
        <p:nvPicPr>
          <p:cNvPr id="9" name="图片 8" descr="水印"/>
          <p:cNvPicPr>
            <a:picLocks noChangeAspect="1"/>
          </p:cNvPicPr>
          <p:nvPr/>
        </p:nvPicPr>
        <p:blipFill>
          <a:blip r:embed="rId4"/>
          <a:stretch>
            <a:fillRect/>
          </a:stretch>
        </p:blipFill>
        <p:spPr>
          <a:xfrm>
            <a:off x="1905" y="0"/>
            <a:ext cx="4130040" cy="1125855"/>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8" descr="水印"/>
          <p:cNvPicPr>
            <a:picLocks noChangeAspect="1"/>
          </p:cNvPicPr>
          <p:nvPr/>
        </p:nvPicPr>
        <p:blipFill>
          <a:blip r:embed="rId3"/>
          <a:stretch>
            <a:fillRect/>
          </a:stretch>
        </p:blipFill>
        <p:spPr>
          <a:xfrm>
            <a:off x="1905" y="0"/>
            <a:ext cx="4130040" cy="1125855"/>
          </a:xfrm>
          <a:prstGeom prst="rect">
            <a:avLst/>
          </a:prstGeom>
        </p:spPr>
      </p:pic>
      <p:pic>
        <p:nvPicPr>
          <p:cNvPr id="4" name="图片 3">
            <a:extLst>
              <a:ext uri="{FF2B5EF4-FFF2-40B4-BE49-F238E27FC236}">
                <a16:creationId xmlns:a16="http://schemas.microsoft.com/office/drawing/2014/main" id="{57D1F792-AE12-4F92-B18E-91FE4CEBE7C8}"/>
              </a:ext>
            </a:extLst>
          </p:cNvPr>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10819"/>
          <a:stretch/>
        </p:blipFill>
        <p:spPr bwMode="auto">
          <a:xfrm>
            <a:off x="1087120" y="1575435"/>
            <a:ext cx="4759960" cy="2987040"/>
          </a:xfrm>
          <a:prstGeom prst="rect">
            <a:avLst/>
          </a:prstGeom>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F2738FD2-E7F5-46EE-99AB-AA4D723BB4B1}"/>
              </a:ext>
            </a:extLst>
          </p:cNvPr>
          <p:cNvPicPr/>
          <p:nvPr/>
        </p:nvPicPr>
        <p:blipFill rotWithShape="1">
          <a:blip r:embed="rId6"/>
          <a:srcRect b="9532"/>
          <a:stretch/>
        </p:blipFill>
        <p:spPr bwMode="auto">
          <a:xfrm>
            <a:off x="6818947" y="960120"/>
            <a:ext cx="3791903" cy="3973830"/>
          </a:xfrm>
          <a:prstGeom prst="rect">
            <a:avLst/>
          </a:prstGeom>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2C04480E-B176-414E-8932-306A24968087}"/>
              </a:ext>
            </a:extLst>
          </p:cNvPr>
          <p:cNvSpPr txBox="1"/>
          <p:nvPr/>
        </p:nvSpPr>
        <p:spPr>
          <a:xfrm>
            <a:off x="1624012" y="4792980"/>
            <a:ext cx="3686175" cy="1754326"/>
          </a:xfrm>
          <a:prstGeom prst="rect">
            <a:avLst/>
          </a:prstGeom>
          <a:noFill/>
        </p:spPr>
        <p:txBody>
          <a:bodyPr wrap="square" rtlCol="0">
            <a:spAutoFit/>
          </a:bodyPr>
          <a:lstStyle/>
          <a:p>
            <a:r>
              <a:rPr lang="zh-CN" altLang="en-US" sz="1800" dirty="0">
                <a:effectLst/>
                <a:latin typeface="+mn-ea"/>
                <a:cs typeface="Times New Roman" panose="02020603050405020304" pitchFamily="18" charset="0"/>
              </a:rPr>
              <a:t>“</a:t>
            </a:r>
            <a:r>
              <a:rPr lang="zh-CN" altLang="zh-CN" sz="1800" dirty="0">
                <a:effectLst/>
                <a:latin typeface="+mn-ea"/>
                <a:cs typeface="Times New Roman" panose="02020603050405020304" pitchFamily="18" charset="0"/>
              </a:rPr>
              <a:t>青年会是帮助青年的团体，尤其是帮助社会的团体，尤其是助成青年去帮助社会的团体。每一个青年都得认清楚自己的责任是如何去帮助社会，不要误认为社会衹是帮助自己的！</a:t>
            </a:r>
            <a:r>
              <a:rPr lang="en-US" altLang="zh-CN" sz="1800" dirty="0">
                <a:effectLst/>
                <a:latin typeface="+mn-ea"/>
                <a:cs typeface="Times New Roman" panose="02020603050405020304" pitchFamily="18" charset="0"/>
              </a:rPr>
              <a:t>”</a:t>
            </a:r>
            <a:endParaRPr lang="zh-CN" altLang="en-US" dirty="0">
              <a:latin typeface="+mn-ea"/>
            </a:endParaRPr>
          </a:p>
        </p:txBody>
      </p:sp>
      <p:sp>
        <p:nvSpPr>
          <p:cNvPr id="7" name="文本框 6">
            <a:extLst>
              <a:ext uri="{FF2B5EF4-FFF2-40B4-BE49-F238E27FC236}">
                <a16:creationId xmlns:a16="http://schemas.microsoft.com/office/drawing/2014/main" id="{3BAB87DA-E266-45F9-BFD7-53AA5FC510FC}"/>
              </a:ext>
            </a:extLst>
          </p:cNvPr>
          <p:cNvSpPr txBox="1"/>
          <p:nvPr/>
        </p:nvSpPr>
        <p:spPr>
          <a:xfrm>
            <a:off x="6524625" y="5346977"/>
            <a:ext cx="4695825" cy="646331"/>
          </a:xfrm>
          <a:prstGeom prst="rect">
            <a:avLst/>
          </a:prstGeom>
          <a:noFill/>
        </p:spPr>
        <p:txBody>
          <a:bodyPr wrap="square" rtlCol="0">
            <a:spAutoFit/>
          </a:bodyPr>
          <a:lstStyle/>
          <a:p>
            <a:r>
              <a:rPr lang="zh-CN" altLang="en-US" sz="1800" dirty="0">
                <a:solidFill>
                  <a:srgbClr val="333333"/>
                </a:solidFill>
                <a:effectLst/>
                <a:latin typeface="+mn-ea"/>
                <a:cs typeface="Arial" panose="020B0604020202020204" pitchFamily="34" charset="0"/>
              </a:rPr>
              <a:t>“</a:t>
            </a:r>
            <a:r>
              <a:rPr lang="zh-CN" altLang="zh-CN" sz="1800" dirty="0">
                <a:solidFill>
                  <a:srgbClr val="333333"/>
                </a:solidFill>
                <a:effectLst/>
                <a:latin typeface="+mn-ea"/>
                <a:cs typeface="Arial" panose="020B0604020202020204" pitchFamily="34" charset="0"/>
              </a:rPr>
              <a:t>学校不是培育学生，而是教育学生如何去培育社会</a:t>
            </a:r>
            <a:r>
              <a:rPr lang="zh-CN" altLang="en-US" sz="1800" dirty="0">
                <a:solidFill>
                  <a:srgbClr val="333333"/>
                </a:solidFill>
                <a:effectLst/>
                <a:latin typeface="+mn-ea"/>
                <a:cs typeface="Arial" panose="020B0604020202020204" pitchFamily="34" charset="0"/>
              </a:rPr>
              <a:t>。”</a:t>
            </a:r>
            <a:endParaRPr lang="zh-CN" altLang="en-US" dirty="0">
              <a:latin typeface="+mn-ea"/>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C:/Users/11577/AppData/Local/Temp/picturecompress_20210508153906/output_1.pngoutput_1"/>
          <p:cNvPicPr>
            <a:picLocks noChangeAspect="1"/>
          </p:cNvPicPr>
          <p:nvPr/>
        </p:nvPicPr>
        <p:blipFill>
          <a:blip r:embed="rId3"/>
          <a:stretch>
            <a:fillRect/>
          </a:stretch>
        </p:blipFill>
        <p:spPr>
          <a:xfrm>
            <a:off x="-28575" y="-63500"/>
            <a:ext cx="12309475" cy="6920865"/>
          </a:xfrm>
          <a:prstGeom prst="rect">
            <a:avLst/>
          </a:prstGeom>
        </p:spPr>
      </p:pic>
      <p:sp>
        <p:nvSpPr>
          <p:cNvPr id="3" name="矩形 2"/>
          <p:cNvSpPr/>
          <p:nvPr/>
        </p:nvSpPr>
        <p:spPr>
          <a:xfrm>
            <a:off x="7378700" y="5535295"/>
            <a:ext cx="4754880" cy="1322070"/>
          </a:xfrm>
          <a:prstGeom prst="rect">
            <a:avLst/>
          </a:prstGeom>
          <a:noFill/>
          <a:ln>
            <a:noFill/>
          </a:ln>
        </p:spPr>
        <p:txBody>
          <a:bodyPr wrap="none" rtlCol="0" anchor="t">
            <a:spAutoFit/>
          </a:bodyPr>
          <a:lstStyle/>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位于重庆市南岸区</a:t>
            </a:r>
          </a:p>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南山生态带黄山景区</a:t>
            </a:r>
          </a:p>
        </p:txBody>
      </p:sp>
      <p:pic>
        <p:nvPicPr>
          <p:cNvPr id="9" name="图片 8" descr="水印"/>
          <p:cNvPicPr>
            <a:picLocks noChangeAspect="1"/>
          </p:cNvPicPr>
          <p:nvPr/>
        </p:nvPicPr>
        <p:blipFill>
          <a:blip r:embed="rId4"/>
          <a:stretch>
            <a:fillRect/>
          </a:stretch>
        </p:blipFill>
        <p:spPr>
          <a:xfrm>
            <a:off x="1905" y="0"/>
            <a:ext cx="4130040" cy="1125855"/>
          </a:xfrm>
          <a:prstGeom prst="rect">
            <a:avLst/>
          </a:prstGeom>
        </p:spPr>
      </p:pic>
    </p:spTree>
    <p:custDataLst>
      <p:tags r:id="rId1"/>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C:/Users/11577/AppData/Local/Temp/picturecompress_20210508153912/output_1.pngoutput_1"/>
          <p:cNvPicPr>
            <a:picLocks noChangeAspect="1"/>
          </p:cNvPicPr>
          <p:nvPr/>
        </p:nvPicPr>
        <p:blipFill>
          <a:blip r:embed="rId3"/>
          <a:stretch>
            <a:fillRect/>
          </a:stretch>
        </p:blipFill>
        <p:spPr>
          <a:xfrm>
            <a:off x="1905" y="0"/>
            <a:ext cx="12192635" cy="6852285"/>
          </a:xfrm>
          <a:prstGeom prst="rect">
            <a:avLst/>
          </a:prstGeom>
        </p:spPr>
      </p:pic>
      <p:sp>
        <p:nvSpPr>
          <p:cNvPr id="4" name="矩形 3"/>
          <p:cNvSpPr/>
          <p:nvPr/>
        </p:nvSpPr>
        <p:spPr>
          <a:xfrm>
            <a:off x="3700145" y="546100"/>
            <a:ext cx="4356100" cy="922020"/>
          </a:xfrm>
          <a:prstGeom prst="rect">
            <a:avLst/>
          </a:prstGeom>
          <a:noFill/>
          <a:ln>
            <a:noFill/>
          </a:ln>
        </p:spPr>
        <p:txBody>
          <a:bodyPr wrap="square" rtlCol="0" anchor="t">
            <a:spAutoFit/>
          </a:bodyPr>
          <a:lstStyle/>
          <a:p>
            <a:pPr algn="ctr"/>
            <a:r>
              <a:rPr lang="zh-CN" altLang="en-US" sz="5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背景介绍</a:t>
            </a:r>
          </a:p>
        </p:txBody>
      </p:sp>
      <p:pic>
        <p:nvPicPr>
          <p:cNvPr id="9" name="图片 8" descr="水印"/>
          <p:cNvPicPr>
            <a:picLocks noChangeAspect="1"/>
          </p:cNvPicPr>
          <p:nvPr/>
        </p:nvPicPr>
        <p:blipFill>
          <a:blip r:embed="rId4"/>
          <a:stretch>
            <a:fillRect/>
          </a:stretch>
        </p:blipFill>
        <p:spPr>
          <a:xfrm>
            <a:off x="1905" y="0"/>
            <a:ext cx="4130040" cy="1125855"/>
          </a:xfrm>
          <a:prstGeom prst="rect">
            <a:avLst/>
          </a:prstGeom>
        </p:spPr>
      </p:pic>
      <p:sp>
        <p:nvSpPr>
          <p:cNvPr id="3" name="文本框 2"/>
          <p:cNvSpPr txBox="1"/>
          <p:nvPr/>
        </p:nvSpPr>
        <p:spPr>
          <a:xfrm>
            <a:off x="653415" y="1806575"/>
            <a:ext cx="10886440" cy="4030980"/>
          </a:xfrm>
          <a:prstGeom prst="rect">
            <a:avLst/>
          </a:prstGeom>
          <a:noFill/>
        </p:spPr>
        <p:txBody>
          <a:bodyPr wrap="square" rtlCol="0">
            <a:spAutoFit/>
          </a:bodyPr>
          <a:lstStyle/>
          <a:p>
            <a:r>
              <a:rPr lang="en-US" altLang="zh-CN" sz="3200" b="1"/>
              <a:t>	</a:t>
            </a:r>
            <a:r>
              <a:rPr lang="zh-CN" altLang="en-US" sz="3200" b="1"/>
              <a:t>重庆抗战遗址博物馆，位于重庆市南岸区南山生态带黄山景区内，地处南山森林地带的最东端，两面环江，占地500余亩，文物遗址面积4053平方米。是为纪念抗战胜利60周年，在原“重庆黄山陪都抗战遗迹”基础上修缮而成，于2005年重新对外开放。重庆抗战遗址博物馆是集抗战遗址与原生态自然景观于一体的综合旅游和爱国主义教育基地；是一个有着丰富人文资源、自然资源和旅游资源的综合性抗战遗址博物馆旅游景区。</a:t>
            </a:r>
          </a:p>
        </p:txBody>
      </p:sp>
    </p:spTree>
    <p:custDataLst>
      <p:tags r:id="rId1"/>
    </p:custData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9"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ppt_x</p:attrName>
                                        </p:attrNameLst>
                                      </p:cBhvr>
                                      <p:tavLst>
                                        <p:tav tm="0">
                                          <p:val>
                                            <p:strVal val="#ppt_x-.2"/>
                                          </p:val>
                                        </p:tav>
                                        <p:tav tm="100000">
                                          <p:val>
                                            <p:strVal val="#ppt_x"/>
                                          </p:val>
                                        </p:tav>
                                      </p:tavLst>
                                    </p:anim>
                                    <p:anim calcmode="lin" valueType="num">
                                      <p:cBhvr>
                                        <p:cTn id="14"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C:/Users/11577/AppData/Local/Temp/picturecompress_20210508153854/output_1.jpgoutput_1"/>
          <p:cNvPicPr>
            <a:picLocks noChangeAspect="1"/>
          </p:cNvPicPr>
          <p:nvPr/>
        </p:nvPicPr>
        <p:blipFill>
          <a:blip r:embed="rId3"/>
          <a:srcRect l="-2624"/>
          <a:stretch>
            <a:fillRect/>
          </a:stretch>
        </p:blipFill>
        <p:spPr>
          <a:xfrm>
            <a:off x="3797300" y="0"/>
            <a:ext cx="5140325" cy="6858000"/>
          </a:xfrm>
          <a:prstGeom prst="rect">
            <a:avLst/>
          </a:prstGeom>
        </p:spPr>
      </p:pic>
      <p:pic>
        <p:nvPicPr>
          <p:cNvPr id="9" name="图片 8" descr="水印"/>
          <p:cNvPicPr>
            <a:picLocks noChangeAspect="1"/>
          </p:cNvPicPr>
          <p:nvPr/>
        </p:nvPicPr>
        <p:blipFill>
          <a:blip r:embed="rId4"/>
          <a:stretch>
            <a:fillRect/>
          </a:stretch>
        </p:blipFill>
        <p:spPr>
          <a:xfrm>
            <a:off x="1905" y="0"/>
            <a:ext cx="4130040" cy="1125855"/>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8" descr="水印"/>
          <p:cNvPicPr>
            <a:picLocks noChangeAspect="1"/>
          </p:cNvPicPr>
          <p:nvPr/>
        </p:nvPicPr>
        <p:blipFill>
          <a:blip r:embed="rId3"/>
          <a:stretch>
            <a:fillRect/>
          </a:stretch>
        </p:blipFill>
        <p:spPr>
          <a:xfrm>
            <a:off x="1905" y="0"/>
            <a:ext cx="4130040" cy="1125855"/>
          </a:xfrm>
          <a:prstGeom prst="rect">
            <a:avLst/>
          </a:prstGeom>
        </p:spPr>
      </p:pic>
      <p:pic>
        <p:nvPicPr>
          <p:cNvPr id="4" name="图片 3">
            <a:extLst>
              <a:ext uri="{FF2B5EF4-FFF2-40B4-BE49-F238E27FC236}">
                <a16:creationId xmlns:a16="http://schemas.microsoft.com/office/drawing/2014/main" id="{1905440D-CE4A-428C-9B57-25FAC328652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8872" y="1558290"/>
            <a:ext cx="4557078" cy="3299460"/>
          </a:xfrm>
          <a:prstGeom prst="rect">
            <a:avLst/>
          </a:prstGeom>
          <a:noFill/>
          <a:ln>
            <a:noFill/>
          </a:ln>
        </p:spPr>
      </p:pic>
      <p:pic>
        <p:nvPicPr>
          <p:cNvPr id="5" name="图片 4">
            <a:extLst>
              <a:ext uri="{FF2B5EF4-FFF2-40B4-BE49-F238E27FC236}">
                <a16:creationId xmlns:a16="http://schemas.microsoft.com/office/drawing/2014/main" id="{0678B58D-673C-459F-AF79-55CBA9330AD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6052" y="1558290"/>
            <a:ext cx="4794250" cy="3299460"/>
          </a:xfrm>
          <a:prstGeom prst="rect">
            <a:avLst/>
          </a:prstGeom>
          <a:noFill/>
          <a:ln>
            <a:noFill/>
          </a:ln>
        </p:spPr>
      </p:pic>
      <p:sp>
        <p:nvSpPr>
          <p:cNvPr id="3" name="文本框 2">
            <a:extLst>
              <a:ext uri="{FF2B5EF4-FFF2-40B4-BE49-F238E27FC236}">
                <a16:creationId xmlns:a16="http://schemas.microsoft.com/office/drawing/2014/main" id="{4524D44F-C7F4-46C8-842D-AE3747AFF4ED}"/>
              </a:ext>
            </a:extLst>
          </p:cNvPr>
          <p:cNvSpPr txBox="1"/>
          <p:nvPr/>
        </p:nvSpPr>
        <p:spPr>
          <a:xfrm>
            <a:off x="3248025" y="5391150"/>
            <a:ext cx="5981700" cy="1200329"/>
          </a:xfrm>
          <a:prstGeom prst="rect">
            <a:avLst/>
          </a:prstGeom>
          <a:noFill/>
        </p:spPr>
        <p:txBody>
          <a:bodyPr wrap="square" rtlCol="0">
            <a:spAutoFit/>
          </a:bodyPr>
          <a:lstStyle/>
          <a:p>
            <a:r>
              <a:rPr lang="zh-CN" altLang="zh-CN" sz="1800" dirty="0">
                <a:effectLst/>
                <a:latin typeface="+mn-ea"/>
                <a:cs typeface="Times New Roman" panose="02020603050405020304" pitchFamily="18" charset="0"/>
              </a:rPr>
              <a:t>鉴于—致的国家利益，宋氏家族成员宋蔼龄、宋庆龄、宋美龄、宋子文相聚在重庆，共赴国难、参与抗敌救国活动。宋氏三姐妺的身影—起出现在重庆各公众场合，鼓舞了艰苦抗战的中国人民，表达了她们对抗战必胜的信心。</a:t>
            </a:r>
            <a:endParaRPr lang="zh-CN" altLang="en-US" dirty="0">
              <a:latin typeface="+mn-ea"/>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descr="asd"/>
          <p:cNvPicPr>
            <a:picLocks noChangeAspect="1"/>
          </p:cNvPicPr>
          <p:nvPr/>
        </p:nvPicPr>
        <p:blipFill>
          <a:blip r:embed="rId3"/>
          <a:stretch>
            <a:fillRect/>
          </a:stretch>
        </p:blipFill>
        <p:spPr>
          <a:xfrm>
            <a:off x="1905" y="9525"/>
            <a:ext cx="12194540" cy="6857365"/>
          </a:xfrm>
          <a:prstGeom prst="rect">
            <a:avLst/>
          </a:prstGeom>
        </p:spPr>
      </p:pic>
      <p:sp>
        <p:nvSpPr>
          <p:cNvPr id="2" name="矩形 1"/>
          <p:cNvSpPr/>
          <p:nvPr/>
        </p:nvSpPr>
        <p:spPr>
          <a:xfrm>
            <a:off x="1041400" y="3932555"/>
            <a:ext cx="10745470" cy="829945"/>
          </a:xfrm>
          <a:prstGeom prst="rect">
            <a:avLst/>
          </a:prstGeom>
          <a:noFill/>
          <a:ln>
            <a:noFill/>
          </a:ln>
        </p:spPr>
        <p:txBody>
          <a:bodyPr wrap="squar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）记录历史，对社会文化的传承</a:t>
            </a:r>
          </a:p>
        </p:txBody>
      </p:sp>
      <p:sp>
        <p:nvSpPr>
          <p:cNvPr id="4" name="矩形 3"/>
          <p:cNvSpPr/>
          <p:nvPr/>
        </p:nvSpPr>
        <p:spPr>
          <a:xfrm>
            <a:off x="1906905" y="2954020"/>
            <a:ext cx="8446770" cy="829945"/>
          </a:xfrm>
          <a:prstGeom prst="rect">
            <a:avLst/>
          </a:prstGeom>
          <a:noFill/>
          <a:ln>
            <a:noFill/>
          </a:ln>
        </p:spPr>
        <p:txBody>
          <a:bodyPr wrap="non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1</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）群体记忆，城市的历史文化</a:t>
            </a:r>
          </a:p>
        </p:txBody>
      </p:sp>
      <p:sp>
        <p:nvSpPr>
          <p:cNvPr id="5" name="矩形 4"/>
          <p:cNvSpPr/>
          <p:nvPr/>
        </p:nvSpPr>
        <p:spPr>
          <a:xfrm>
            <a:off x="1881505" y="4903470"/>
            <a:ext cx="9056370" cy="829945"/>
          </a:xfrm>
          <a:prstGeom prst="rect">
            <a:avLst/>
          </a:prstGeom>
          <a:noFill/>
          <a:ln>
            <a:noFill/>
          </a:ln>
        </p:spPr>
        <p:txBody>
          <a:bodyPr wrap="non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3</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）教育后代，对社会的启迪功能</a:t>
            </a:r>
          </a:p>
        </p:txBody>
      </p:sp>
      <p:sp>
        <p:nvSpPr>
          <p:cNvPr id="6" name="矩形 5"/>
          <p:cNvSpPr/>
          <p:nvPr/>
        </p:nvSpPr>
        <p:spPr>
          <a:xfrm>
            <a:off x="1906905" y="1382395"/>
            <a:ext cx="8412480" cy="1198880"/>
          </a:xfrm>
          <a:prstGeom prst="rect">
            <a:avLst/>
          </a:prstGeom>
          <a:noFill/>
          <a:ln>
            <a:noFill/>
          </a:ln>
        </p:spPr>
        <p:txBody>
          <a:bodyPr wrap="none" rtlCol="0" anchor="t">
            <a:spAutoFit/>
          </a:bodyPr>
          <a:lstStyle/>
          <a:p>
            <a:pPr algn="ctr"/>
            <a:r>
              <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红色遗址的现实意义</a:t>
            </a:r>
          </a:p>
        </p:txBody>
      </p:sp>
      <p:pic>
        <p:nvPicPr>
          <p:cNvPr id="9" name="图片 8" descr="水印"/>
          <p:cNvPicPr>
            <a:picLocks noChangeAspect="1"/>
          </p:cNvPicPr>
          <p:nvPr/>
        </p:nvPicPr>
        <p:blipFill>
          <a:blip r:embed="rId4"/>
          <a:stretch>
            <a:fillRect/>
          </a:stretch>
        </p:blipFill>
        <p:spPr>
          <a:xfrm>
            <a:off x="1905" y="0"/>
            <a:ext cx="4130040" cy="1125855"/>
          </a:xfrm>
          <a:prstGeom prst="rect">
            <a:avLst/>
          </a:prstGeom>
        </p:spPr>
      </p:pic>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ppt_x</p:attrName>
                                        </p:attrNameLst>
                                      </p:cBhvr>
                                      <p:tavLst>
                                        <p:tav tm="0">
                                          <p:val>
                                            <p:strVal val="#ppt_x-.2"/>
                                          </p:val>
                                        </p:tav>
                                        <p:tav tm="100000">
                                          <p:val>
                                            <p:strVal val="#ppt_x"/>
                                          </p:val>
                                        </p:tav>
                                      </p:tavLst>
                                    </p:anim>
                                    <p:anim calcmode="lin" valueType="num">
                                      <p:cBhvr>
                                        <p:cTn id="13"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ppt_x</p:attrName>
                                        </p:attrNameLst>
                                      </p:cBhvr>
                                      <p:tavLst>
                                        <p:tav tm="0">
                                          <p:val>
                                            <p:strVal val="#ppt_x-.2"/>
                                          </p:val>
                                        </p:tav>
                                        <p:tav tm="100000">
                                          <p:val>
                                            <p:strVal val="#ppt_x"/>
                                          </p:val>
                                        </p:tav>
                                      </p:tavLst>
                                    </p:anim>
                                    <p:anim calcmode="lin" valueType="num">
                                      <p:cBhvr>
                                        <p:cTn id="20"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9"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2"/>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2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图片 2" descr="1"/>
          <p:cNvPicPr>
            <a:picLocks noChangeAspect="1"/>
          </p:cNvPicPr>
          <p:nvPr/>
        </p:nvPicPr>
        <p:blipFill>
          <a:blip r:embed="rId3"/>
          <a:stretch>
            <a:fillRect/>
          </a:stretch>
        </p:blipFill>
        <p:spPr>
          <a:xfrm>
            <a:off x="0" y="-19456"/>
            <a:ext cx="12192635" cy="6858635"/>
          </a:xfrm>
          <a:prstGeom prst="rect">
            <a:avLst/>
          </a:prstGeom>
        </p:spPr>
      </p:pic>
      <p:sp>
        <p:nvSpPr>
          <p:cNvPr id="2" name="矩形 1"/>
          <p:cNvSpPr/>
          <p:nvPr/>
        </p:nvSpPr>
        <p:spPr>
          <a:xfrm>
            <a:off x="2077085" y="2222500"/>
            <a:ext cx="8038465" cy="2214880"/>
          </a:xfrm>
          <a:prstGeom prst="rect">
            <a:avLst/>
          </a:prstGeom>
          <a:noFill/>
          <a:ln>
            <a:noFill/>
          </a:ln>
        </p:spPr>
        <p:txBody>
          <a:bodyPr wrap="square" rtlCol="0" anchor="t">
            <a:spAutoFit/>
          </a:bodyPr>
          <a:lstStyle/>
          <a:p>
            <a:pPr algn="ctr"/>
            <a:r>
              <a:rPr lang="zh-CN" altLang="en-US" sz="13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实践总结</a:t>
            </a:r>
          </a:p>
        </p:txBody>
      </p:sp>
      <p:pic>
        <p:nvPicPr>
          <p:cNvPr id="9" name="图片 8" descr="水印"/>
          <p:cNvPicPr>
            <a:picLocks noChangeAspect="1"/>
          </p:cNvPicPr>
          <p:nvPr/>
        </p:nvPicPr>
        <p:blipFill>
          <a:blip r:embed="rId4"/>
          <a:stretch>
            <a:fillRect/>
          </a:stretch>
        </p:blipFill>
        <p:spPr>
          <a:xfrm>
            <a:off x="1905" y="0"/>
            <a:ext cx="4130040" cy="1125855"/>
          </a:xfrm>
          <a:prstGeom prst="rect">
            <a:avLst/>
          </a:prstGeom>
        </p:spPr>
      </p:pic>
    </p:spTree>
    <p:custDataLst>
      <p:tags r:id="rId1"/>
    </p:custData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tile tx="0" ty="0" sx="100000" sy="100000" flip="none" algn="tl"/>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1154DEC-E4E7-4C76-9E59-428A5DB88A28}"/>
              </a:ext>
            </a:extLst>
          </p:cNvPr>
          <p:cNvSpPr txBox="1"/>
          <p:nvPr/>
        </p:nvSpPr>
        <p:spPr>
          <a:xfrm>
            <a:off x="1147762" y="183096"/>
            <a:ext cx="9896476" cy="6674904"/>
          </a:xfrm>
          <a:prstGeom prst="rect">
            <a:avLst/>
          </a:prstGeom>
          <a:noFill/>
        </p:spPr>
        <p:txBody>
          <a:bodyPr wrap="square" rtlCol="0">
            <a:spAutoFit/>
          </a:bodyPr>
          <a:lstStyle/>
          <a:p>
            <a:pPr indent="457200">
              <a:lnSpc>
                <a:spcPct val="150000"/>
              </a:lnSpc>
            </a:pPr>
            <a:r>
              <a:rPr lang="zh-CN" altLang="zh-CN" sz="2400" dirty="0">
                <a:effectLst/>
                <a:latin typeface="华文中宋" panose="02010600040101010101" pitchFamily="2" charset="-122"/>
                <a:ea typeface="华文中宋" panose="02010600040101010101" pitchFamily="2" charset="-122"/>
                <a:cs typeface="Times New Roman" panose="02020603050405020304" pitchFamily="18" charset="0"/>
              </a:rPr>
              <a:t>通过本次社会实践，我们对于党的奋斗历史、现状等等有了更加深入的了解认识，也让</a:t>
            </a:r>
            <a:r>
              <a:rPr lang="zh-CN" altLang="en-US" sz="2400" dirty="0">
                <a:effectLst/>
                <a:latin typeface="华文中宋" panose="02010600040101010101" pitchFamily="2" charset="-122"/>
                <a:ea typeface="华文中宋" panose="02010600040101010101" pitchFamily="2" charset="-122"/>
                <a:cs typeface="Times New Roman" panose="02020603050405020304" pitchFamily="18" charset="0"/>
              </a:rPr>
              <a:t>我们</a:t>
            </a:r>
            <a:r>
              <a:rPr lang="zh-CN" altLang="zh-CN" sz="2400" dirty="0">
                <a:effectLst/>
                <a:latin typeface="华文中宋" panose="02010600040101010101" pitchFamily="2" charset="-122"/>
                <a:ea typeface="华文中宋" panose="02010600040101010101" pitchFamily="2" charset="-122"/>
                <a:cs typeface="Times New Roman" panose="02020603050405020304" pitchFamily="18" charset="0"/>
              </a:rPr>
              <a:t>充分</a:t>
            </a:r>
            <a:r>
              <a:rPr lang="zh-CN" altLang="en-US" sz="2400" dirty="0">
                <a:effectLst/>
                <a:latin typeface="华文中宋" panose="02010600040101010101" pitchFamily="2" charset="-122"/>
                <a:ea typeface="华文中宋" panose="02010600040101010101" pitchFamily="2" charset="-122"/>
                <a:cs typeface="Times New Roman" panose="02020603050405020304" pitchFamily="18" charset="0"/>
              </a:rPr>
              <a:t>地</a:t>
            </a:r>
            <a:r>
              <a:rPr lang="zh-CN" altLang="zh-CN" sz="2400" dirty="0">
                <a:effectLst/>
                <a:latin typeface="华文中宋" panose="02010600040101010101" pitchFamily="2" charset="-122"/>
                <a:ea typeface="华文中宋" panose="02010600040101010101" pitchFamily="2" charset="-122"/>
                <a:cs typeface="Times New Roman" panose="02020603050405020304" pitchFamily="18" charset="0"/>
              </a:rPr>
              <a:t>学习</a:t>
            </a:r>
            <a:r>
              <a:rPr lang="zh-CN" altLang="en-US" sz="2400" dirty="0">
                <a:effectLst/>
                <a:latin typeface="华文中宋" panose="02010600040101010101" pitchFamily="2" charset="-122"/>
                <a:ea typeface="华文中宋" panose="02010600040101010101" pitchFamily="2" charset="-122"/>
                <a:cs typeface="Times New Roman" panose="02020603050405020304" pitchFamily="18" charset="0"/>
              </a:rPr>
              <a:t>了</a:t>
            </a:r>
            <a:r>
              <a:rPr lang="zh-CN" altLang="zh-CN" sz="2400" dirty="0">
                <a:effectLst/>
                <a:latin typeface="华文中宋" panose="02010600040101010101" pitchFamily="2" charset="-122"/>
                <a:ea typeface="华文中宋" panose="02010600040101010101" pitchFamily="2" charset="-122"/>
                <a:cs typeface="Times New Roman" panose="02020603050405020304" pitchFamily="18" charset="0"/>
              </a:rPr>
              <a:t>红色经典文化，</a:t>
            </a:r>
            <a:r>
              <a:rPr lang="zh-CN" altLang="en-US" sz="2400" dirty="0">
                <a:effectLst/>
                <a:latin typeface="华文中宋" panose="02010600040101010101" pitchFamily="2" charset="-122"/>
                <a:ea typeface="华文中宋" panose="02010600040101010101" pitchFamily="2" charset="-122"/>
                <a:cs typeface="Times New Roman" panose="02020603050405020304" pitchFamily="18" charset="0"/>
              </a:rPr>
              <a:t>有利于</a:t>
            </a:r>
            <a:r>
              <a:rPr lang="zh-CN" altLang="zh-CN" sz="2400" dirty="0">
                <a:effectLst/>
                <a:latin typeface="华文中宋" panose="02010600040101010101" pitchFamily="2" charset="-122"/>
                <a:ea typeface="华文中宋" panose="02010600040101010101" pitchFamily="2" charset="-122"/>
                <a:cs typeface="Times New Roman" panose="02020603050405020304" pitchFamily="18" charset="0"/>
              </a:rPr>
              <a:t>在日后继承和发扬党的优良传统</a:t>
            </a:r>
            <a:r>
              <a:rPr lang="zh-CN" altLang="en-US" sz="24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zh-CN" sz="2400" dirty="0">
                <a:effectLst/>
                <a:latin typeface="华文中宋" panose="02010600040101010101" pitchFamily="2" charset="-122"/>
                <a:ea typeface="华文中宋" panose="02010600040101010101" pitchFamily="2" charset="-122"/>
                <a:cs typeface="Times New Roman" panose="02020603050405020304" pitchFamily="18" charset="0"/>
              </a:rPr>
              <a:t>当代大学生，生活在和平年代，对于中国共产党当年经历的浴血奋战等并不能充分了解，对于党史等也不是非常清楚</a:t>
            </a:r>
            <a:r>
              <a:rPr lang="zh-CN" altLang="en-US" sz="2400" dirty="0">
                <a:effectLst/>
                <a:latin typeface="华文中宋" panose="02010600040101010101" pitchFamily="2" charset="-122"/>
                <a:ea typeface="华文中宋" panose="02010600040101010101" pitchFamily="2" charset="-122"/>
                <a:cs typeface="Times New Roman" panose="02020603050405020304" pitchFamily="18" charset="0"/>
              </a:rPr>
              <a:t>，这实在是十分的遗憾</a:t>
            </a:r>
            <a:r>
              <a:rPr lang="zh-CN" altLang="zh-CN" sz="2400" dirty="0">
                <a:effectLst/>
                <a:latin typeface="华文中宋" panose="02010600040101010101" pitchFamily="2" charset="-122"/>
                <a:ea typeface="华文中宋" panose="02010600040101010101" pitchFamily="2" charset="-122"/>
                <a:cs typeface="Times New Roman" panose="02020603050405020304" pitchFamily="18" charset="0"/>
              </a:rPr>
              <a:t>。此次实践，我们通过与历史遗迹的零距离接触，我们对于当年的艰难奋斗史也更加了解，原来这些历史并非是纸上记录的字而已，而是真实地发生在那个年代人身上的事情，真正发生在我们同胞身上的事情</a:t>
            </a:r>
            <a:r>
              <a:rPr lang="en-US" altLang="zh-CN" sz="2400" dirty="0">
                <a:effectLst/>
                <a:latin typeface="华文中宋" panose="02010600040101010101" pitchFamily="2" charset="-122"/>
                <a:ea typeface="华文中宋" panose="02010600040101010101" pitchFamily="2" charset="-122"/>
                <a:cs typeface="Times New Roman" panose="02020603050405020304" pitchFamily="18" charset="0"/>
              </a:rPr>
              <a:t>!</a:t>
            </a:r>
          </a:p>
          <a:p>
            <a:pPr indent="457200">
              <a:lnSpc>
                <a:spcPct val="150000"/>
              </a:lnSpc>
            </a:pPr>
            <a:r>
              <a:rPr lang="zh-CN" altLang="en-US" sz="2400" dirty="0">
                <a:effectLst/>
                <a:latin typeface="华文中宋" panose="02010600040101010101" pitchFamily="2" charset="-122"/>
                <a:ea typeface="华文中宋" panose="02010600040101010101" pitchFamily="2" charset="-122"/>
                <a:cs typeface="Times New Roman" panose="02020603050405020304" pitchFamily="18" charset="0"/>
              </a:rPr>
              <a:t>所以说，</a:t>
            </a:r>
            <a:r>
              <a:rPr lang="zh-CN" altLang="zh-CN" sz="2400" dirty="0">
                <a:effectLst/>
                <a:latin typeface="华文中宋" panose="02010600040101010101" pitchFamily="2" charset="-122"/>
                <a:ea typeface="华文中宋" panose="02010600040101010101" pitchFamily="2" charset="-122"/>
                <a:cs typeface="Times New Roman" panose="02020603050405020304" pitchFamily="18" charset="0"/>
              </a:rPr>
              <a:t>我</a:t>
            </a:r>
            <a:r>
              <a:rPr lang="zh-CN" altLang="en-US" sz="2400" dirty="0">
                <a:effectLst/>
                <a:latin typeface="华文中宋" panose="02010600040101010101" pitchFamily="2" charset="-122"/>
                <a:ea typeface="华文中宋" panose="02010600040101010101" pitchFamily="2" charset="-122"/>
                <a:cs typeface="Times New Roman" panose="02020603050405020304" pitchFamily="18" charset="0"/>
              </a:rPr>
              <a:t>们</a:t>
            </a:r>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要</a:t>
            </a:r>
            <a:r>
              <a:rPr lang="zh-CN" altLang="zh-CN" sz="2400" dirty="0">
                <a:effectLst/>
                <a:latin typeface="华文中宋" panose="02010600040101010101" pitchFamily="2" charset="-122"/>
                <a:ea typeface="华文中宋" panose="02010600040101010101" pitchFamily="2" charset="-122"/>
                <a:cs typeface="Times New Roman" panose="02020603050405020304" pitchFamily="18" charset="0"/>
              </a:rPr>
              <a:t>把学得的知识用于实践，在实践中继续学习提高，才会深刻的从某个缩影中更加充分的了解我国的发展历史，才会获得更多更丰富的知识，从而才能真正成为有建树的人，更好地为振兴我们的国家做贡献</a:t>
            </a:r>
            <a:r>
              <a:rPr lang="en-US" altLang="zh-CN" sz="2400" dirty="0">
                <a:effectLst/>
                <a:latin typeface="华文中宋" panose="02010600040101010101" pitchFamily="2" charset="-122"/>
                <a:ea typeface="华文中宋" panose="02010600040101010101" pitchFamily="2" charset="-122"/>
                <a:cs typeface="Times New Roman" panose="02020603050405020304" pitchFamily="18" charset="0"/>
              </a:rPr>
              <a:t>!</a:t>
            </a:r>
            <a:endParaRPr lang="zh-CN" altLang="zh-CN" sz="24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3907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4D5460D-7C43-4127-BD5C-6ED903A1F8A8}"/>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745849" y="1822621"/>
            <a:ext cx="9910934" cy="4120480"/>
          </a:xfrm>
          <a:prstGeom prst="rect">
            <a:avLst/>
          </a:prstGeom>
        </p:spPr>
      </p:pic>
      <p:pic>
        <p:nvPicPr>
          <p:cNvPr id="3" name="图片 2" descr="水印">
            <a:extLst>
              <a:ext uri="{FF2B5EF4-FFF2-40B4-BE49-F238E27FC236}">
                <a16:creationId xmlns:a16="http://schemas.microsoft.com/office/drawing/2014/main" id="{7B8D83AE-65A5-4289-83E9-0CB2A3ED6D3D}"/>
              </a:ext>
            </a:extLst>
          </p:cNvPr>
          <p:cNvPicPr>
            <a:picLocks noChangeAspect="1"/>
          </p:cNvPicPr>
          <p:nvPr/>
        </p:nvPicPr>
        <p:blipFill>
          <a:blip r:embed="rId4"/>
          <a:stretch>
            <a:fillRect/>
          </a:stretch>
        </p:blipFill>
        <p:spPr>
          <a:xfrm>
            <a:off x="1905" y="0"/>
            <a:ext cx="4130040" cy="1125855"/>
          </a:xfrm>
          <a:prstGeom prst="rect">
            <a:avLst/>
          </a:prstGeom>
        </p:spPr>
      </p:pic>
    </p:spTree>
    <p:extLst>
      <p:ext uri="{BB962C8B-B14F-4D97-AF65-F5344CB8AC3E}">
        <p14:creationId xmlns:p14="http://schemas.microsoft.com/office/powerpoint/2010/main" val="1019154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pic>
        <p:nvPicPr>
          <p:cNvPr id="7" name="图片 6" descr="C:/Users/11577/AppData/Local/Temp/picturecompress_20210524111145/output_1.pngoutput_1"/>
          <p:cNvPicPr>
            <a:picLocks noChangeAspect="1"/>
          </p:cNvPicPr>
          <p:nvPr/>
        </p:nvPicPr>
        <p:blipFill>
          <a:blip r:embed="rId4"/>
          <a:stretch>
            <a:fillRect/>
          </a:stretch>
        </p:blipFill>
        <p:spPr>
          <a:xfrm>
            <a:off x="4445" y="0"/>
            <a:ext cx="12187555" cy="6858000"/>
          </a:xfrm>
          <a:prstGeom prst="rect">
            <a:avLst/>
          </a:prstGeom>
        </p:spPr>
      </p:pic>
      <p:graphicFrame>
        <p:nvGraphicFramePr>
          <p:cNvPr id="2" name="表格 1"/>
          <p:cNvGraphicFramePr/>
          <p:nvPr>
            <p:custDataLst>
              <p:tags r:id="rId2"/>
            </p:custDataLst>
            <p:extLst>
              <p:ext uri="{D42A27DB-BD31-4B8C-83A1-F6EECF244321}">
                <p14:modId xmlns:p14="http://schemas.microsoft.com/office/powerpoint/2010/main" val="2306421624"/>
              </p:ext>
            </p:extLst>
          </p:nvPr>
        </p:nvGraphicFramePr>
        <p:xfrm>
          <a:off x="1329690" y="1710690"/>
          <a:ext cx="9237980" cy="5000625"/>
        </p:xfrm>
        <a:graphic>
          <a:graphicData uri="http://schemas.openxmlformats.org/drawingml/2006/table">
            <a:tbl>
              <a:tblPr firstRow="1" bandRow="1">
                <a:tableStyleId>{5940675A-B579-460E-94D1-54222C63F5DA}</a:tableStyleId>
              </a:tblPr>
              <a:tblGrid>
                <a:gridCol w="1274445">
                  <a:extLst>
                    <a:ext uri="{9D8B030D-6E8A-4147-A177-3AD203B41FA5}">
                      <a16:colId xmlns:a16="http://schemas.microsoft.com/office/drawing/2014/main" val="20000"/>
                    </a:ext>
                  </a:extLst>
                </a:gridCol>
                <a:gridCol w="2647950">
                  <a:extLst>
                    <a:ext uri="{9D8B030D-6E8A-4147-A177-3AD203B41FA5}">
                      <a16:colId xmlns:a16="http://schemas.microsoft.com/office/drawing/2014/main" val="20001"/>
                    </a:ext>
                  </a:extLst>
                </a:gridCol>
                <a:gridCol w="2523490">
                  <a:extLst>
                    <a:ext uri="{9D8B030D-6E8A-4147-A177-3AD203B41FA5}">
                      <a16:colId xmlns:a16="http://schemas.microsoft.com/office/drawing/2014/main" val="20002"/>
                    </a:ext>
                  </a:extLst>
                </a:gridCol>
                <a:gridCol w="2792095">
                  <a:extLst>
                    <a:ext uri="{9D8B030D-6E8A-4147-A177-3AD203B41FA5}">
                      <a16:colId xmlns:a16="http://schemas.microsoft.com/office/drawing/2014/main" val="20003"/>
                    </a:ext>
                  </a:extLst>
                </a:gridCol>
              </a:tblGrid>
              <a:tr h="714375">
                <a:tc>
                  <a:txBody>
                    <a:bodyPr/>
                    <a:lstStyle/>
                    <a:p>
                      <a:pPr indent="0" algn="ctr">
                        <a:lnSpc>
                          <a:spcPct val="150000"/>
                        </a:lnSpc>
                        <a:buNone/>
                      </a:pPr>
                      <a:r>
                        <a:rPr lang="en-US" sz="2400" b="1" dirty="0" err="1">
                          <a:latin typeface="宋体" panose="02010600030101010101" pitchFamily="2" charset="-122"/>
                          <a:ea typeface="宋体" panose="02010600030101010101" pitchFamily="2" charset="-122"/>
                          <a:cs typeface="宋体" panose="02010600030101010101" pitchFamily="2" charset="-122"/>
                        </a:rPr>
                        <a:t>职务</a:t>
                      </a:r>
                      <a:endParaRPr lang="en-US" altLang="en-US" sz="24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dirty="0" err="1">
                          <a:latin typeface="宋体" panose="02010600030101010101" pitchFamily="2" charset="-122"/>
                          <a:ea typeface="宋体" panose="02010600030101010101" pitchFamily="2" charset="-122"/>
                          <a:cs typeface="宋体" panose="02010600030101010101" pitchFamily="2" charset="-122"/>
                        </a:rPr>
                        <a:t>姓名</a:t>
                      </a:r>
                      <a:endParaRPr lang="en-US" altLang="en-US" sz="24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学号</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分工</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4375">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组长</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严中圣</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222020335220177</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撰写报告、汇报</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4375">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组员</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田凯升</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222020335220173</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撰写报告、供图</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4375">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组员</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王枭</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222020335220174</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撰写报告、供图</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4375">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组员</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谢华建</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222020335220176</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制作PPT</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14375">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组员</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王一舟</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222020335220175</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撰写报告、供图</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14375">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组员</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毛明骏</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a:latin typeface="宋体" panose="02010600030101010101" pitchFamily="2" charset="-122"/>
                          <a:ea typeface="宋体" panose="02010600030101010101" pitchFamily="2" charset="-122"/>
                          <a:cs typeface="宋体" panose="02010600030101010101" pitchFamily="2" charset="-122"/>
                        </a:rPr>
                        <a:t>222020335220171</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2400" b="1" dirty="0" err="1">
                          <a:latin typeface="宋体" panose="02010600030101010101" pitchFamily="2" charset="-122"/>
                          <a:ea typeface="宋体" panose="02010600030101010101" pitchFamily="2" charset="-122"/>
                          <a:cs typeface="宋体" panose="02010600030101010101" pitchFamily="2" charset="-122"/>
                        </a:rPr>
                        <a:t>撰写报告、供图</a:t>
                      </a:r>
                      <a:endParaRPr lang="en-US" altLang="en-US" sz="24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 name="矩形 2"/>
          <p:cNvSpPr/>
          <p:nvPr/>
        </p:nvSpPr>
        <p:spPr>
          <a:xfrm>
            <a:off x="716280" y="1125855"/>
            <a:ext cx="3168015" cy="583565"/>
          </a:xfrm>
          <a:prstGeom prst="rect">
            <a:avLst/>
          </a:prstGeom>
          <a:noFill/>
          <a:ln>
            <a:noFill/>
          </a:ln>
        </p:spPr>
        <p:txBody>
          <a:bodyPr wrap="square" rtlCol="0" anchor="t">
            <a:spAutoFit/>
          </a:bodyPr>
          <a:lstStyle/>
          <a:p>
            <a:pPr algn="ctr"/>
            <a:r>
              <a:rPr lang="zh-CN" altLang="en-US" sz="3200" b="1">
                <a:sym typeface="+mn-ea"/>
              </a:rPr>
              <a:t>小组成员：</a:t>
            </a:r>
            <a:endParaRPr lang="zh-CN" altLang="en-US" sz="3200" b="1">
              <a:ln/>
              <a:solidFill>
                <a:schemeClr val="tx1"/>
              </a:solidFill>
              <a:effectLst>
                <a:outerShdw blurRad="38100" dist="19050" dir="2700000" algn="tl" rotWithShape="0">
                  <a:schemeClr val="dk1">
                    <a:alpha val="40000"/>
                  </a:schemeClr>
                </a:outerShdw>
              </a:effectLst>
              <a:sym typeface="+mn-ea"/>
            </a:endParaRPr>
          </a:p>
        </p:txBody>
      </p:sp>
      <p:pic>
        <p:nvPicPr>
          <p:cNvPr id="9" name="图片 8" descr="水印"/>
          <p:cNvPicPr>
            <a:picLocks noChangeAspect="1"/>
          </p:cNvPicPr>
          <p:nvPr/>
        </p:nvPicPr>
        <p:blipFill>
          <a:blip r:embed="rId5"/>
          <a:stretch>
            <a:fillRect/>
          </a:stretch>
        </p:blipFill>
        <p:spPr>
          <a:xfrm>
            <a:off x="1905" y="0"/>
            <a:ext cx="4130040" cy="1125855"/>
          </a:xfrm>
          <a:prstGeom prst="rect">
            <a:avLst/>
          </a:prstGeom>
        </p:spPr>
      </p:pic>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nodeType="clickEffect">
                                  <p:stCondLst>
                                    <p:cond delay="0"/>
                                  </p:stCondLst>
                                  <p:childTnLst>
                                    <p:set>
                                      <p:cBhvr>
                                        <p:cTn id="12" dur="1000" fill="hold">
                                          <p:stCondLst>
                                            <p:cond delay="0"/>
                                          </p:stCondLst>
                                        </p:cTn>
                                        <p:tgtEl>
                                          <p:spTgt spid="2"/>
                                        </p:tgtEl>
                                        <p:attrNameLst>
                                          <p:attrName>style.visibility</p:attrName>
                                        </p:attrNameLst>
                                      </p:cBhvr>
                                      <p:to>
                                        <p:strVal val="visible"/>
                                      </p:to>
                                    </p:set>
                                    <p:animEffect transition="in" filter="plus(in)">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C:/Users/11577/AppData/Local/Temp/picturecompress_20210508153623/output_1.pngoutput_1"/>
          <p:cNvPicPr>
            <a:picLocks noChangeAspect="1"/>
          </p:cNvPicPr>
          <p:nvPr/>
        </p:nvPicPr>
        <p:blipFill>
          <a:blip r:embed="rId3"/>
          <a:stretch>
            <a:fillRect/>
          </a:stretch>
        </p:blipFill>
        <p:spPr>
          <a:xfrm>
            <a:off x="0" y="0"/>
            <a:ext cx="12192000" cy="6858000"/>
          </a:xfrm>
          <a:prstGeom prst="rect">
            <a:avLst/>
          </a:prstGeom>
        </p:spPr>
      </p:pic>
      <p:sp>
        <p:nvSpPr>
          <p:cNvPr id="2" name="矩形 1"/>
          <p:cNvSpPr/>
          <p:nvPr/>
        </p:nvSpPr>
        <p:spPr>
          <a:xfrm>
            <a:off x="5868035" y="6151245"/>
            <a:ext cx="6278880" cy="706755"/>
          </a:xfrm>
          <a:prstGeom prst="rect">
            <a:avLst/>
          </a:prstGeom>
          <a:noFill/>
          <a:ln>
            <a:noFill/>
          </a:ln>
        </p:spPr>
        <p:txBody>
          <a:bodyPr wrap="none" rtlCol="0" anchor="t">
            <a:spAutoFit/>
          </a:bodyPr>
          <a:lstStyle/>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位于重庆市沙坪坝区歌乐山</a:t>
            </a:r>
          </a:p>
        </p:txBody>
      </p:sp>
      <p:pic>
        <p:nvPicPr>
          <p:cNvPr id="9" name="图片 8" descr="水印"/>
          <p:cNvPicPr>
            <a:picLocks noChangeAspect="1"/>
          </p:cNvPicPr>
          <p:nvPr/>
        </p:nvPicPr>
        <p:blipFill>
          <a:blip r:embed="rId4"/>
          <a:stretch>
            <a:fillRect/>
          </a:stretch>
        </p:blipFill>
        <p:spPr>
          <a:xfrm>
            <a:off x="1905" y="0"/>
            <a:ext cx="4130040" cy="1125855"/>
          </a:xfrm>
          <a:prstGeom prst="rect">
            <a:avLst/>
          </a:prstGeom>
        </p:spPr>
      </p:pic>
    </p:spTree>
    <p:custDataLst>
      <p:tags r:id="rId1"/>
    </p:custData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0" y="0"/>
            <a:ext cx="12242165" cy="6858000"/>
          </a:xfrm>
          <a:prstGeom prst="rect">
            <a:avLst/>
          </a:prstGeom>
        </p:spPr>
      </p:pic>
      <p:pic>
        <p:nvPicPr>
          <p:cNvPr id="9" name="图片 8" descr="水印"/>
          <p:cNvPicPr>
            <a:picLocks noChangeAspect="1"/>
          </p:cNvPicPr>
          <p:nvPr/>
        </p:nvPicPr>
        <p:blipFill>
          <a:blip r:embed="rId5"/>
          <a:stretch>
            <a:fillRect/>
          </a:stretch>
        </p:blipFill>
        <p:spPr>
          <a:xfrm>
            <a:off x="1905" y="0"/>
            <a:ext cx="4130040" cy="11258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descr="C:/Users/11577/AppData/Local/Temp/picturecompress_20210508153636/output_1.pngoutput_1"/>
          <p:cNvPicPr>
            <a:picLocks noChangeAspect="1"/>
          </p:cNvPicPr>
          <p:nvPr/>
        </p:nvPicPr>
        <p:blipFill>
          <a:blip r:embed="rId3"/>
          <a:stretch>
            <a:fillRect/>
          </a:stretch>
        </p:blipFill>
        <p:spPr>
          <a:xfrm>
            <a:off x="1071245" y="1148080"/>
            <a:ext cx="10190480" cy="5732145"/>
          </a:xfrm>
          <a:prstGeom prst="rect">
            <a:avLst/>
          </a:prstGeom>
        </p:spPr>
      </p:pic>
      <p:pic>
        <p:nvPicPr>
          <p:cNvPr id="9" name="图片 8" descr="水印"/>
          <p:cNvPicPr>
            <a:picLocks noChangeAspect="1"/>
          </p:cNvPicPr>
          <p:nvPr/>
        </p:nvPicPr>
        <p:blipFill>
          <a:blip r:embed="rId4"/>
          <a:stretch>
            <a:fillRect/>
          </a:stretch>
        </p:blipFill>
        <p:spPr>
          <a:xfrm>
            <a:off x="1905" y="0"/>
            <a:ext cx="4130040" cy="1125855"/>
          </a:xfrm>
          <a:prstGeom prst="rect">
            <a:avLst/>
          </a:prstGeom>
        </p:spPr>
      </p:pic>
      <p:sp>
        <p:nvSpPr>
          <p:cNvPr id="4" name="矩形 3"/>
          <p:cNvSpPr/>
          <p:nvPr/>
        </p:nvSpPr>
        <p:spPr>
          <a:xfrm>
            <a:off x="3770630" y="226060"/>
            <a:ext cx="4356100" cy="922020"/>
          </a:xfrm>
          <a:prstGeom prst="rect">
            <a:avLst/>
          </a:prstGeom>
          <a:noFill/>
          <a:ln>
            <a:noFill/>
          </a:ln>
        </p:spPr>
        <p:txBody>
          <a:bodyPr wrap="square" rtlCol="0" anchor="t">
            <a:spAutoFit/>
          </a:bodyPr>
          <a:lstStyle/>
          <a:p>
            <a:pPr algn="ctr"/>
            <a:r>
              <a:rPr lang="zh-CN" altLang="en-US" sz="5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背景介绍</a:t>
            </a:r>
          </a:p>
        </p:txBody>
      </p:sp>
    </p:spTree>
    <p:custDataLst>
      <p:tags r:id="rId1"/>
    </p:custData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9" presetClass="entr" presetSubtype="0" fill="hold" nodeType="withEffect">
                                  <p:stCondLst>
                                    <p:cond delay="0"/>
                                  </p:stCondLst>
                                  <p:childTnLst>
                                    <p:set>
                                      <p:cBhvr>
                                        <p:cTn id="11" dur="500"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2"/>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9B206FB-3511-4274-A405-3D24BDE03FB1}"/>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3453"/>
          <a:stretch/>
        </p:blipFill>
        <p:spPr bwMode="auto">
          <a:xfrm>
            <a:off x="485457" y="1691322"/>
            <a:ext cx="5229543" cy="3354705"/>
          </a:xfrm>
          <a:prstGeom prst="rect">
            <a:avLst/>
          </a:prstGeom>
          <a:noFill/>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EC7CEE9B-9F15-4FFE-AF0D-7084E9FC7F6D}"/>
              </a:ext>
            </a:extLst>
          </p:cNvPr>
          <p:cNvSpPr txBox="1"/>
          <p:nvPr/>
        </p:nvSpPr>
        <p:spPr>
          <a:xfrm>
            <a:off x="6600824" y="1200151"/>
            <a:ext cx="4676775" cy="4832092"/>
          </a:xfrm>
          <a:prstGeom prst="rect">
            <a:avLst/>
          </a:prstGeom>
          <a:noFill/>
        </p:spPr>
        <p:txBody>
          <a:bodyPr wrap="square" rtlCol="0">
            <a:spAutoFit/>
          </a:bodyPr>
          <a:lstStyle/>
          <a:p>
            <a:r>
              <a:rPr lang="zh-CN" altLang="zh-CN" sz="2800" kern="1600" dirty="0">
                <a:effectLst/>
                <a:latin typeface="+mn-ea"/>
                <a:cs typeface="Times New Roman" panose="02020603050405020304" pitchFamily="18" charset="0"/>
              </a:rPr>
              <a:t>罗广斌在制作好五星红旗后，一气呵成写下了</a:t>
            </a:r>
            <a:r>
              <a:rPr lang="en-US" altLang="zh-CN" sz="2800" kern="1600" dirty="0">
                <a:effectLst/>
                <a:latin typeface="+mn-ea"/>
              </a:rPr>
              <a:t>:</a:t>
            </a:r>
            <a:r>
              <a:rPr lang="zh-CN" altLang="zh-CN" sz="2800" kern="1600" dirty="0">
                <a:effectLst/>
                <a:latin typeface="+mn-ea"/>
                <a:cs typeface="Times New Roman" panose="02020603050405020304" pitchFamily="18" charset="0"/>
              </a:rPr>
              <a:t>“我们有床红色的绣花被面，把花拆掉吧，这里有剪刀。拿黄纸剪成五颗明亮的星，贴在角上，再找根竹竿，就是帐竿也罢</a:t>
            </a:r>
            <a:r>
              <a:rPr lang="en-US" altLang="zh-CN" sz="2800" kern="1600" dirty="0">
                <a:effectLst/>
                <a:latin typeface="+mn-ea"/>
              </a:rPr>
              <a:t>!</a:t>
            </a:r>
            <a:r>
              <a:rPr lang="zh-CN" altLang="zh-CN" sz="2800" kern="1600" dirty="0">
                <a:effectLst/>
                <a:latin typeface="+mn-ea"/>
                <a:cs typeface="Times New Roman" panose="02020603050405020304" pitchFamily="18" charset="0"/>
              </a:rPr>
              <a:t>瞧呀，这是我们的旗帜，我们用血换来的旗帜</a:t>
            </a:r>
            <a:r>
              <a:rPr lang="en-US" altLang="zh-CN" sz="2800" kern="1600" dirty="0">
                <a:effectLst/>
                <a:latin typeface="+mn-ea"/>
              </a:rPr>
              <a:t>!</a:t>
            </a:r>
            <a:r>
              <a:rPr lang="zh-CN" altLang="zh-CN" sz="2800" kern="1600" dirty="0">
                <a:effectLst/>
                <a:latin typeface="+mn-ea"/>
                <a:cs typeface="Times New Roman" panose="02020603050405020304" pitchFamily="18" charset="0"/>
              </a:rPr>
              <a:t>…等解放大军来了那天，从敌人的集中营里，我们举起大红旗，洒着自由的眼泪，一齐出去</a:t>
            </a:r>
            <a:r>
              <a:rPr lang="en-US" altLang="zh-CN" sz="2800" kern="1600" dirty="0">
                <a:effectLst/>
                <a:latin typeface="+mn-ea"/>
              </a:rPr>
              <a:t>!</a:t>
            </a:r>
            <a:r>
              <a:rPr lang="zh-CN" altLang="zh-CN" sz="2800" kern="1600" dirty="0">
                <a:effectLst/>
                <a:latin typeface="+mn-ea"/>
                <a:cs typeface="Times New Roman" panose="02020603050405020304" pitchFamily="18" charset="0"/>
              </a:rPr>
              <a:t>”</a:t>
            </a:r>
            <a:endParaRPr lang="zh-CN" altLang="en-US" sz="2800" kern="1600" dirty="0">
              <a:latin typeface="+mn-ea"/>
            </a:endParaRPr>
          </a:p>
        </p:txBody>
      </p:sp>
      <p:pic>
        <p:nvPicPr>
          <p:cNvPr id="6" name="图片 5" descr="水印">
            <a:extLst>
              <a:ext uri="{FF2B5EF4-FFF2-40B4-BE49-F238E27FC236}">
                <a16:creationId xmlns:a16="http://schemas.microsoft.com/office/drawing/2014/main" id="{3787A288-FDCD-44BF-B1A1-17A9C92D9A8B}"/>
              </a:ext>
            </a:extLst>
          </p:cNvPr>
          <p:cNvPicPr>
            <a:picLocks noChangeAspect="1"/>
          </p:cNvPicPr>
          <p:nvPr/>
        </p:nvPicPr>
        <p:blipFill>
          <a:blip r:embed="rId4"/>
          <a:stretch>
            <a:fillRect/>
          </a:stretch>
        </p:blipFill>
        <p:spPr>
          <a:xfrm>
            <a:off x="1905" y="0"/>
            <a:ext cx="4130040" cy="1125855"/>
          </a:xfrm>
          <a:prstGeom prst="rect">
            <a:avLst/>
          </a:prstGeom>
        </p:spPr>
      </p:pic>
    </p:spTree>
    <p:extLst>
      <p:ext uri="{BB962C8B-B14F-4D97-AF65-F5344CB8AC3E}">
        <p14:creationId xmlns:p14="http://schemas.microsoft.com/office/powerpoint/2010/main" val="4081100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A0070FD-14B3-4B57-9972-6CFFC840B392}"/>
              </a:ext>
            </a:extLst>
          </p:cNvPr>
          <p:cNvSpPr>
            <a:spLocks noGrp="1"/>
          </p:cNvSpPr>
          <p:nvPr>
            <p:ph idx="1"/>
          </p:nvPr>
        </p:nvSpPr>
        <p:spPr>
          <a:xfrm>
            <a:off x="2103825" y="2128575"/>
            <a:ext cx="8630850" cy="4272225"/>
          </a:xfrm>
        </p:spPr>
        <p:txBody>
          <a:bodyPr>
            <a:normAutofit/>
          </a:bodyPr>
          <a:lstStyle/>
          <a:p>
            <a:r>
              <a:rPr lang="en-US" altLang="zh-CN" sz="2400" dirty="0">
                <a:latin typeface="+mn-ea"/>
                <a:ea typeface="+mn-ea"/>
              </a:rPr>
              <a:t>1949</a:t>
            </a:r>
            <a:r>
              <a:rPr lang="zh-CN" altLang="en-US" sz="2400" dirty="0">
                <a:latin typeface="+mn-ea"/>
                <a:ea typeface="+mn-ea"/>
              </a:rPr>
              <a:t>年</a:t>
            </a:r>
            <a:r>
              <a:rPr lang="en-US" altLang="zh-CN" sz="2400" dirty="0">
                <a:latin typeface="+mn-ea"/>
                <a:ea typeface="+mn-ea"/>
              </a:rPr>
              <a:t>11</a:t>
            </a:r>
            <a:r>
              <a:rPr lang="zh-CN" altLang="en-US" sz="2400" dirty="0">
                <a:latin typeface="+mn-ea"/>
                <a:ea typeface="+mn-ea"/>
              </a:rPr>
              <a:t>月</a:t>
            </a:r>
            <a:r>
              <a:rPr lang="en-US" altLang="zh-CN" sz="2400" dirty="0">
                <a:latin typeface="+mn-ea"/>
                <a:ea typeface="+mn-ea"/>
              </a:rPr>
              <a:t>1</a:t>
            </a:r>
            <a:r>
              <a:rPr lang="zh-CN" altLang="en-US" sz="2400" dirty="0">
                <a:latin typeface="+mn-ea"/>
                <a:ea typeface="+mn-ea"/>
              </a:rPr>
              <a:t>日</a:t>
            </a:r>
            <a:r>
              <a:rPr lang="en-US" altLang="zh-CN" sz="2400" dirty="0">
                <a:latin typeface="+mn-ea"/>
                <a:ea typeface="+mn-ea"/>
              </a:rPr>
              <a:t>,</a:t>
            </a:r>
            <a:r>
              <a:rPr lang="zh-CN" altLang="en-US" sz="2400" dirty="0">
                <a:latin typeface="+mn-ea"/>
                <a:ea typeface="+mn-ea"/>
              </a:rPr>
              <a:t>人民解放军开始了解放大西南的作战。入川部队以破竹之势直捣西南首府重庆。</a:t>
            </a:r>
            <a:r>
              <a:rPr lang="en-US" altLang="zh-CN" sz="2400" dirty="0">
                <a:latin typeface="+mn-ea"/>
                <a:ea typeface="+mn-ea"/>
              </a:rPr>
              <a:t>11</a:t>
            </a:r>
            <a:r>
              <a:rPr lang="zh-CN" altLang="en-US" sz="2400" dirty="0">
                <a:latin typeface="+mn-ea"/>
                <a:ea typeface="+mn-ea"/>
              </a:rPr>
              <a:t>月</a:t>
            </a:r>
            <a:r>
              <a:rPr lang="en-US" altLang="zh-CN" sz="2400" dirty="0">
                <a:latin typeface="+mn-ea"/>
                <a:ea typeface="+mn-ea"/>
              </a:rPr>
              <a:t>14</a:t>
            </a:r>
            <a:r>
              <a:rPr lang="zh-CN" altLang="en-US" sz="2400" dirty="0">
                <a:latin typeface="+mn-ea"/>
                <a:ea typeface="+mn-ea"/>
              </a:rPr>
              <a:t>日</a:t>
            </a:r>
            <a:r>
              <a:rPr lang="en-US" altLang="zh-CN" sz="2400" dirty="0">
                <a:latin typeface="+mn-ea"/>
                <a:ea typeface="+mn-ea"/>
              </a:rPr>
              <a:t>,</a:t>
            </a:r>
            <a:r>
              <a:rPr lang="zh-CN" altLang="en-US" sz="2400" dirty="0">
                <a:latin typeface="+mn-ea"/>
                <a:ea typeface="+mn-ea"/>
              </a:rPr>
              <a:t>毛人凤由台湾飞渝</a:t>
            </a:r>
            <a:r>
              <a:rPr lang="en-US" altLang="zh-CN" sz="2400" dirty="0">
                <a:latin typeface="+mn-ea"/>
                <a:ea typeface="+mn-ea"/>
              </a:rPr>
              <a:t>,</a:t>
            </a:r>
            <a:r>
              <a:rPr lang="zh-CN" altLang="en-US" sz="2400" dirty="0">
                <a:latin typeface="+mn-ea"/>
                <a:ea typeface="+mn-ea"/>
              </a:rPr>
              <a:t>召集二处处长徐远举</a:t>
            </a:r>
            <a:r>
              <a:rPr lang="en-US" altLang="zh-CN" sz="2400" dirty="0">
                <a:latin typeface="+mn-ea"/>
                <a:ea typeface="+mn-ea"/>
              </a:rPr>
              <a:t>,</a:t>
            </a:r>
            <a:r>
              <a:rPr lang="zh-CN" altLang="en-US" sz="2400" dirty="0">
                <a:latin typeface="+mn-ea"/>
                <a:ea typeface="+mn-ea"/>
              </a:rPr>
              <a:t>下达了对白公馆、渣滓洞实行大屠杀的命令。徐远举即令二处课长雷天元</a:t>
            </a:r>
            <a:r>
              <a:rPr lang="en-US" altLang="zh-CN" sz="2400" dirty="0">
                <a:latin typeface="+mn-ea"/>
                <a:ea typeface="+mn-ea"/>
              </a:rPr>
              <a:t>,</a:t>
            </a:r>
            <a:r>
              <a:rPr lang="zh-CN" altLang="en-US" sz="2400" dirty="0">
                <a:latin typeface="+mn-ea"/>
                <a:ea typeface="+mn-ea"/>
              </a:rPr>
              <a:t>科长龙学渊将屠杀名单呈报。</a:t>
            </a:r>
            <a:r>
              <a:rPr lang="en-US" altLang="zh-CN" sz="2400" dirty="0">
                <a:latin typeface="+mn-ea"/>
                <a:ea typeface="+mn-ea"/>
              </a:rPr>
              <a:t>26</a:t>
            </a:r>
            <a:r>
              <a:rPr lang="zh-CN" altLang="en-US" sz="2400" dirty="0">
                <a:latin typeface="+mn-ea"/>
                <a:ea typeface="+mn-ea"/>
              </a:rPr>
              <a:t>日</a:t>
            </a:r>
            <a:r>
              <a:rPr lang="en-US" altLang="zh-CN" sz="2400" dirty="0">
                <a:latin typeface="+mn-ea"/>
                <a:ea typeface="+mn-ea"/>
              </a:rPr>
              <a:t>,</a:t>
            </a:r>
            <a:r>
              <a:rPr lang="zh-CN" altLang="en-US" sz="2400" dirty="0">
                <a:latin typeface="+mn-ea"/>
                <a:ea typeface="+mn-ea"/>
              </a:rPr>
              <a:t>毛人凤在枣子岚垭漱庐</a:t>
            </a:r>
            <a:r>
              <a:rPr lang="en-US" altLang="zh-CN" sz="2400" dirty="0">
                <a:latin typeface="+mn-ea"/>
                <a:ea typeface="+mn-ea"/>
              </a:rPr>
              <a:t>,</a:t>
            </a:r>
            <a:r>
              <a:rPr lang="zh-CN" altLang="en-US" sz="2400" dirty="0">
                <a:latin typeface="+mn-ea"/>
                <a:ea typeface="+mn-ea"/>
              </a:rPr>
              <a:t>把经蒋介石批准的名单交徐远举负责执行。</a:t>
            </a:r>
            <a:r>
              <a:rPr lang="en-US" altLang="zh-CN" sz="2400" dirty="0">
                <a:latin typeface="+mn-ea"/>
                <a:ea typeface="+mn-ea"/>
              </a:rPr>
              <a:t>11</a:t>
            </a:r>
            <a:r>
              <a:rPr lang="zh-CN" altLang="en-US" sz="2400" dirty="0">
                <a:latin typeface="+mn-ea"/>
                <a:ea typeface="+mn-ea"/>
              </a:rPr>
              <a:t>月</a:t>
            </a:r>
            <a:r>
              <a:rPr lang="en-US" altLang="zh-CN" sz="2400" dirty="0">
                <a:latin typeface="+mn-ea"/>
                <a:ea typeface="+mn-ea"/>
              </a:rPr>
              <a:t>27</a:t>
            </a:r>
            <a:r>
              <a:rPr lang="zh-CN" altLang="en-US" sz="2400" dirty="0">
                <a:latin typeface="+mn-ea"/>
                <a:ea typeface="+mn-ea"/>
              </a:rPr>
              <a:t>日下午</a:t>
            </a:r>
            <a:r>
              <a:rPr lang="en-US" altLang="zh-CN" sz="2400" dirty="0">
                <a:latin typeface="+mn-ea"/>
                <a:ea typeface="+mn-ea"/>
              </a:rPr>
              <a:t>,</a:t>
            </a:r>
            <a:r>
              <a:rPr lang="zh-CN" altLang="en-US" sz="2400" dirty="0">
                <a:latin typeface="+mn-ea"/>
                <a:ea typeface="+mn-ea"/>
              </a:rPr>
              <a:t>特务对关押在白公馆、渣滓洞的革命者进行了血腥大屠杀</a:t>
            </a:r>
            <a:r>
              <a:rPr lang="en-US" altLang="zh-CN" sz="2400" dirty="0">
                <a:latin typeface="+mn-ea"/>
                <a:ea typeface="+mn-ea"/>
              </a:rPr>
              <a:t>,</a:t>
            </a:r>
            <a:r>
              <a:rPr lang="zh-CN" altLang="en-US" sz="2400" dirty="0">
                <a:latin typeface="+mn-ea"/>
                <a:ea typeface="+mn-ea"/>
              </a:rPr>
              <a:t>制造了骇人听闻的</a:t>
            </a:r>
            <a:r>
              <a:rPr lang="en-US" altLang="zh-CN" sz="2400" dirty="0">
                <a:latin typeface="+mn-ea"/>
                <a:ea typeface="+mn-ea"/>
              </a:rPr>
              <a:t>1127</a:t>
            </a:r>
            <a:r>
              <a:rPr lang="zh-CN" altLang="en-US" sz="2400" dirty="0">
                <a:latin typeface="+mn-ea"/>
                <a:ea typeface="+mn-ea"/>
              </a:rPr>
              <a:t>大屠杀惨案。</a:t>
            </a:r>
          </a:p>
        </p:txBody>
      </p:sp>
      <p:sp>
        <p:nvSpPr>
          <p:cNvPr id="4" name="文本框 3">
            <a:extLst>
              <a:ext uri="{FF2B5EF4-FFF2-40B4-BE49-F238E27FC236}">
                <a16:creationId xmlns:a16="http://schemas.microsoft.com/office/drawing/2014/main" id="{56D4E5DD-F972-4FAB-8140-A44DA9C9D6C4}"/>
              </a:ext>
            </a:extLst>
          </p:cNvPr>
          <p:cNvSpPr txBox="1"/>
          <p:nvPr/>
        </p:nvSpPr>
        <p:spPr>
          <a:xfrm>
            <a:off x="962025" y="1257300"/>
            <a:ext cx="3352800" cy="584775"/>
          </a:xfrm>
          <a:prstGeom prst="rect">
            <a:avLst/>
          </a:prstGeom>
          <a:noFill/>
        </p:spPr>
        <p:txBody>
          <a:bodyPr wrap="square" rtlCol="0">
            <a:spAutoFit/>
          </a:bodyPr>
          <a:lstStyle/>
          <a:p>
            <a:r>
              <a:rPr lang="zh-CN" altLang="en-US" sz="3200" dirty="0"/>
              <a:t>白公馆惨案</a:t>
            </a:r>
          </a:p>
        </p:txBody>
      </p:sp>
      <p:pic>
        <p:nvPicPr>
          <p:cNvPr id="5" name="图片 4" descr="水印">
            <a:extLst>
              <a:ext uri="{FF2B5EF4-FFF2-40B4-BE49-F238E27FC236}">
                <a16:creationId xmlns:a16="http://schemas.microsoft.com/office/drawing/2014/main" id="{D086C553-FCD8-43DE-A3CE-9505D5BF1C48}"/>
              </a:ext>
            </a:extLst>
          </p:cNvPr>
          <p:cNvPicPr>
            <a:picLocks noChangeAspect="1"/>
          </p:cNvPicPr>
          <p:nvPr/>
        </p:nvPicPr>
        <p:blipFill>
          <a:blip r:embed="rId2"/>
          <a:stretch>
            <a:fillRect/>
          </a:stretch>
        </p:blipFill>
        <p:spPr>
          <a:xfrm>
            <a:off x="1905" y="0"/>
            <a:ext cx="4130040" cy="1125855"/>
          </a:xfrm>
          <a:prstGeom prst="rect">
            <a:avLst/>
          </a:prstGeom>
        </p:spPr>
      </p:pic>
    </p:spTree>
    <p:extLst>
      <p:ext uri="{BB962C8B-B14F-4D97-AF65-F5344CB8AC3E}">
        <p14:creationId xmlns:p14="http://schemas.microsoft.com/office/powerpoint/2010/main" val="401869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8E63706-10F9-47A2-9C82-05E25DDDBE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347" y="788210"/>
            <a:ext cx="3961185" cy="52815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小萝卜头的铅笔">
            <a:extLst>
              <a:ext uri="{FF2B5EF4-FFF2-40B4-BE49-F238E27FC236}">
                <a16:creationId xmlns:a16="http://schemas.microsoft.com/office/drawing/2014/main" id="{E7D213D1-90E8-4147-A414-0234191240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11"/>
          <a:stretch/>
        </p:blipFill>
        <p:spPr bwMode="auto">
          <a:xfrm>
            <a:off x="7023167" y="1271402"/>
            <a:ext cx="3943350" cy="431519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水印">
            <a:extLst>
              <a:ext uri="{FF2B5EF4-FFF2-40B4-BE49-F238E27FC236}">
                <a16:creationId xmlns:a16="http://schemas.microsoft.com/office/drawing/2014/main" id="{0A983FB0-1616-480A-B4CD-5AE1D906E1E3}"/>
              </a:ext>
            </a:extLst>
          </p:cNvPr>
          <p:cNvPicPr>
            <a:picLocks noChangeAspect="1"/>
          </p:cNvPicPr>
          <p:nvPr/>
        </p:nvPicPr>
        <p:blipFill>
          <a:blip r:embed="rId4"/>
          <a:stretch>
            <a:fillRect/>
          </a:stretch>
        </p:blipFill>
        <p:spPr>
          <a:xfrm>
            <a:off x="1905" y="0"/>
            <a:ext cx="4130040" cy="1125855"/>
          </a:xfrm>
          <a:prstGeom prst="rect">
            <a:avLst/>
          </a:prstGeom>
        </p:spPr>
      </p:pic>
    </p:spTree>
    <p:extLst>
      <p:ext uri="{BB962C8B-B14F-4D97-AF65-F5344CB8AC3E}">
        <p14:creationId xmlns:p14="http://schemas.microsoft.com/office/powerpoint/2010/main" val="14444565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UNIT_TABLE_BEAUTIFY" val="smartTable{8448f1e5-21d5-4bcc-9fbf-ea2ba720bf4d}"/>
  <p:tag name="TABLE_ENDDRAG_ORIGIN_RECT" val="727*393"/>
  <p:tag name="TABLE_ENDDRAG_RECT" val="107*188*727*393"/>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21831062110_1_1"/>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1129</Words>
  <Application>Microsoft Office PowerPoint</Application>
  <PresentationFormat>宽屏</PresentationFormat>
  <Paragraphs>66</Paragraphs>
  <Slides>28</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华文隶书</vt:lpstr>
      <vt:lpstr>华文中宋</vt: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God</dc:creator>
  <cp:lastModifiedBy>严 中圣</cp:lastModifiedBy>
  <cp:revision>208</cp:revision>
  <dcterms:created xsi:type="dcterms:W3CDTF">2019-06-19T02:08:00Z</dcterms:created>
  <dcterms:modified xsi:type="dcterms:W3CDTF">2021-05-25T11:08:07Z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BE22E2F5AC684D8DAF3AD95B22087275</vt:lpwstr>
  </property>
</Properties>
</file>